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71" r:id="rId1"/>
    <p:sldMasterId id="2147483773" r:id="rId2"/>
    <p:sldMasterId id="2147483775" r:id="rId3"/>
    <p:sldMasterId id="2147483784" r:id="rId4"/>
  </p:sldMasterIdLst>
  <p:notesMasterIdLst>
    <p:notesMasterId r:id="rId32"/>
  </p:notesMasterIdLst>
  <p:handoutMasterIdLst>
    <p:handoutMasterId r:id="rId33"/>
  </p:handoutMasterIdLst>
  <p:sldIdLst>
    <p:sldId id="4791" r:id="rId5"/>
    <p:sldId id="4808" r:id="rId6"/>
    <p:sldId id="4792" r:id="rId7"/>
    <p:sldId id="4795" r:id="rId8"/>
    <p:sldId id="4817" r:id="rId9"/>
    <p:sldId id="4794" r:id="rId10"/>
    <p:sldId id="4826" r:id="rId11"/>
    <p:sldId id="4819" r:id="rId12"/>
    <p:sldId id="4818" r:id="rId13"/>
    <p:sldId id="4821" r:id="rId14"/>
    <p:sldId id="4822" r:id="rId15"/>
    <p:sldId id="4823" r:id="rId16"/>
    <p:sldId id="4797" r:id="rId17"/>
    <p:sldId id="4824" r:id="rId18"/>
    <p:sldId id="4825" r:id="rId19"/>
    <p:sldId id="4800" r:id="rId20"/>
    <p:sldId id="4801" r:id="rId21"/>
    <p:sldId id="4820" r:id="rId22"/>
    <p:sldId id="4812" r:id="rId23"/>
    <p:sldId id="4816" r:id="rId24"/>
    <p:sldId id="4815" r:id="rId25"/>
    <p:sldId id="4807" r:id="rId26"/>
    <p:sldId id="4809" r:id="rId27"/>
    <p:sldId id="4810" r:id="rId28"/>
    <p:sldId id="4811" r:id="rId29"/>
    <p:sldId id="4813" r:id="rId30"/>
    <p:sldId id="4814" r:id="rId3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2DCDB"/>
    <a:srgbClr val="00A9EA"/>
    <a:srgbClr val="942825"/>
    <a:srgbClr val="0070C0"/>
    <a:srgbClr val="00B050"/>
    <a:srgbClr val="C0504D"/>
    <a:srgbClr val="FFFF9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C6B82-9FAA-4EFB-B34C-E942E799CF75}" v="61" dt="2021-12-02T00:52:06.63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6192" autoAdjust="0"/>
  </p:normalViewPr>
  <p:slideViewPr>
    <p:cSldViewPr snapToGrid="0">
      <p:cViewPr varScale="1">
        <p:scale>
          <a:sx n="123" d="100"/>
          <a:sy n="123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3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12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18859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r">
              <a:defRPr sz="1400"/>
            </a:lvl1pPr>
          </a:lstStyle>
          <a:p>
            <a:fld id="{97233860-C7E0-4157-A6A3-A29EEE78119E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84" tIns="51042" rIns="102084" bIns="510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1846" y="5284404"/>
            <a:ext cx="5534767" cy="4323603"/>
          </a:xfrm>
          <a:prstGeom prst="rect">
            <a:avLst/>
          </a:prstGeom>
        </p:spPr>
        <p:txBody>
          <a:bodyPr vert="horz" lIns="102084" tIns="51042" rIns="102084" bIns="510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18859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r">
              <a:defRPr sz="1400"/>
            </a:lvl1pPr>
          </a:lstStyle>
          <a:p>
            <a:fld id="{D42097CF-03F3-49AB-A139-418579D09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191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4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7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57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6A99-F377-4127-84B5-8BF573FAFB92}" type="datetimeFigureOut">
              <a:rPr kumimoji="1" lang="ja-JP" altLang="en-US" smtClean="0"/>
              <a:t>2021/12/2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9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02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36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AFCF4-9732-46E5-B909-CD028EB2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4C86BA-C051-4360-BD88-0E0D2F6D9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1714-DE32-4FC7-8E5B-F6C17508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80F-0EDD-4D4A-8FB1-1ACB12191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 &amp; Sub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66775" y="1152526"/>
            <a:ext cx="10448925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Gill Sans"/>
              <a:buNone/>
              <a:defRPr sz="5733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66775" y="3533775"/>
            <a:ext cx="10448925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  <a:lvl6pPr marL="3657509" lvl="5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4267093" lvl="6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4876678" lvl="7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5486263" lvl="8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5972175" y="6515100"/>
            <a:ext cx="234951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+ 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4371975"/>
            <a:ext cx="4824412" cy="2486025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9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3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36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94282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29070D05-32F5-4193-8E72-D78E3181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780384" y="2385848"/>
            <a:ext cx="2144110" cy="18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7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2A7398B-E853-4A18-B3C7-651005955297}"/>
              </a:ext>
            </a:extLst>
          </p:cNvPr>
          <p:cNvCxnSpPr>
            <a:cxnSpLocks/>
          </p:cNvCxnSpPr>
          <p:nvPr userDrawn="1"/>
        </p:nvCxnSpPr>
        <p:spPr>
          <a:xfrm>
            <a:off x="0" y="576000"/>
            <a:ext cx="10800000" cy="0"/>
          </a:xfrm>
          <a:prstGeom prst="line">
            <a:avLst/>
          </a:prstGeom>
          <a:ln>
            <a:solidFill>
              <a:srgbClr val="942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8D0E00AB-FA96-4299-B991-0DF0A3F3E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11015701" y="54468"/>
            <a:ext cx="992778" cy="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781" r:id="rId3"/>
    <p:sldLayoutId id="2147483782" r:id="rId4"/>
    <p:sldLayoutId id="21474837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F0FAFD-DD0E-4D07-BCCC-AF9E419CB1E0}"/>
              </a:ext>
            </a:extLst>
          </p:cNvPr>
          <p:cNvSpPr/>
          <p:nvPr userDrawn="1"/>
        </p:nvSpPr>
        <p:spPr>
          <a:xfrm>
            <a:off x="-1" y="1"/>
            <a:ext cx="12192001" cy="49316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2A6F31-7535-4B7B-BCE6-4FEBF8C49828}"/>
              </a:ext>
            </a:extLst>
          </p:cNvPr>
          <p:cNvSpPr/>
          <p:nvPr userDrawn="1"/>
        </p:nvSpPr>
        <p:spPr>
          <a:xfrm>
            <a:off x="171955" y="42759"/>
            <a:ext cx="1260029" cy="400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E70712-3F84-45CF-9AF5-B77A9E35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42" y="82591"/>
            <a:ext cx="1111454" cy="3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85" r:id="rId2"/>
    <p:sldLayoutId id="21474837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chisouzou@town.toyono.osaka.jp" TargetMode="External"/><Relationship Id="rId2" Type="http://schemas.openxmlformats.org/officeDocument/2006/relationships/hyperlink" Target="mailto:&#65288;&#21442;&#21152;&#26041;&#27861;&#12289;&#21442;&#21152;&#20154;&#25968;info@cspfc.info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info@cspfc.info" TargetMode="External"/><Relationship Id="rId4" Type="http://schemas.openxmlformats.org/officeDocument/2006/relationships/hyperlink" Target="mailto:smartcity-partners@gbox.pref.osaka.lg.j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CF239-40C1-4C4B-AF7D-B93F00065CBF}"/>
              </a:ext>
            </a:extLst>
          </p:cNvPr>
          <p:cNvSpPr txBox="1"/>
          <p:nvPr/>
        </p:nvSpPr>
        <p:spPr>
          <a:xfrm>
            <a:off x="183406" y="589648"/>
            <a:ext cx="11825188" cy="5232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ja-JP" sz="1400" dirty="0">
                <a:latin typeface="+mn-ea"/>
              </a:rPr>
              <a:t>10</a:t>
            </a:r>
            <a:r>
              <a:rPr kumimoji="1" lang="ja-JP" altLang="en-US" sz="1400" dirty="0">
                <a:latin typeface="+mn-ea"/>
              </a:rPr>
              <a:t>：</a:t>
            </a:r>
            <a:r>
              <a:rPr kumimoji="1" lang="en-US" altLang="ja-JP" sz="1400" dirty="0">
                <a:latin typeface="+mn-ea"/>
              </a:rPr>
              <a:t>00</a:t>
            </a:r>
            <a:r>
              <a:rPr kumimoji="1" lang="ja-JP" altLang="en-US" sz="1400" dirty="0">
                <a:latin typeface="+mn-ea"/>
              </a:rPr>
              <a:t>～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代表理事より</a:t>
            </a:r>
            <a:r>
              <a:rPr kumimoji="1" lang="en-US" altLang="ja-JP" sz="1400" dirty="0">
                <a:latin typeface="+mn-ea"/>
              </a:rPr>
              <a:t>》</a:t>
            </a:r>
          </a:p>
          <a:p>
            <a:r>
              <a:rPr kumimoji="1" lang="ja-JP" altLang="en-US" sz="1400" dirty="0">
                <a:latin typeface="+mn-ea"/>
              </a:rPr>
              <a:t>　　　　・総務省　中間検査（</a:t>
            </a:r>
            <a:r>
              <a:rPr kumimoji="1" lang="en-US" altLang="ja-JP" sz="1400" dirty="0">
                <a:latin typeface="+mn-ea"/>
              </a:rPr>
              <a:t>12/1)</a:t>
            </a:r>
            <a:r>
              <a:rPr kumimoji="1" lang="ja-JP" altLang="en-US" sz="1400" dirty="0">
                <a:latin typeface="+mn-ea"/>
              </a:rPr>
              <a:t>　報告</a:t>
            </a:r>
            <a:endParaRPr kumimoji="1" lang="en-US" altLang="ja-JP" sz="1400" dirty="0">
              <a:latin typeface="+mn-ea"/>
            </a:endParaRPr>
          </a:p>
          <a:p>
            <a:pPr algn="l"/>
            <a:r>
              <a:rPr kumimoji="1" lang="ja-JP" altLang="en-US" sz="1400" dirty="0">
                <a:latin typeface="+mn-ea"/>
              </a:rPr>
              <a:t>　　　　・住民スマホ教室　説明会　＋アンケートに関して</a:t>
            </a:r>
            <a:endParaRPr kumimoji="1" lang="en-US" altLang="ja-JP" sz="1400" dirty="0">
              <a:latin typeface="+mn-ea"/>
            </a:endParaRPr>
          </a:p>
          <a:p>
            <a:r>
              <a:rPr lang="en-US" altLang="ja-JP" sz="1400" dirty="0">
                <a:latin typeface="+mn-ea"/>
              </a:rPr>
              <a:t>　　　　</a:t>
            </a:r>
            <a:r>
              <a:rPr lang="ja-JP" altLang="en-US" sz="1400" dirty="0">
                <a:latin typeface="+mn-ea"/>
              </a:rPr>
              <a:t>・スケジュール管理に関して</a:t>
            </a:r>
            <a:r>
              <a:rPr kumimoji="1" lang="ja-JP" altLang="en-US" sz="1400" dirty="0">
                <a:latin typeface="+mn-ea"/>
              </a:rPr>
              <a:t>　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事務局より</a:t>
            </a:r>
            <a:r>
              <a:rPr kumimoji="1" lang="en-US" altLang="ja-JP" sz="1400" dirty="0">
                <a:latin typeface="+mn-ea"/>
              </a:rPr>
              <a:t>》</a:t>
            </a:r>
            <a:endParaRPr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・議事録の確認</a:t>
            </a:r>
            <a:r>
              <a:rPr lang="ja-JP" altLang="en-US" sz="1400" dirty="0">
                <a:latin typeface="+mn-ea"/>
              </a:rPr>
              <a:t>        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　　・12月9日　勉強会申込　（参加方法、参加人数を</a:t>
            </a:r>
            <a:r>
              <a:rPr lang="ja-JP" altLang="en-US" sz="1400" dirty="0">
                <a:latin typeface="+mn-ea"/>
                <a:hlinkClick r:id="rId2"/>
              </a:rPr>
              <a:t>info@cspfc.info</a:t>
            </a:r>
            <a:r>
              <a:rPr lang="ja-JP" altLang="en-US" sz="1400" dirty="0">
                <a:latin typeface="+mn-ea"/>
              </a:rPr>
              <a:t> まで）</a:t>
            </a:r>
            <a:endParaRPr lang="en-US" altLang="ja-JP" sz="1400" dirty="0">
              <a:latin typeface="+mn-ea"/>
            </a:endParaRPr>
          </a:p>
          <a:p>
            <a:endParaRPr kumimoji="1" lang="ja-JP" altLang="en-US" sz="1400" dirty="0">
              <a:latin typeface="+mn-ea"/>
            </a:endParaRPr>
          </a:p>
          <a:p>
            <a:r>
              <a:rPr kumimoji="1" lang="en-US" altLang="ja-JP" sz="1400" dirty="0">
                <a:latin typeface="+mn-ea"/>
              </a:rPr>
              <a:t>11</a:t>
            </a:r>
            <a:r>
              <a:rPr kumimoji="1" lang="ja-JP" altLang="en-US" sz="1400" dirty="0">
                <a:latin typeface="+mn-ea"/>
              </a:rPr>
              <a:t>：</a:t>
            </a:r>
            <a:r>
              <a:rPr kumimoji="1" lang="en-US" altLang="ja-JP" sz="1400" dirty="0">
                <a:latin typeface="+mn-ea"/>
              </a:rPr>
              <a:t>00</a:t>
            </a:r>
            <a:r>
              <a:rPr kumimoji="1" lang="ja-JP" altLang="en-US" sz="1400" dirty="0">
                <a:latin typeface="+mn-ea"/>
              </a:rPr>
              <a:t>～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各分科会進捗報告（</a:t>
            </a:r>
            <a:r>
              <a:rPr kumimoji="1" lang="en-US" altLang="ja-JP" sz="1400" dirty="0">
                <a:latin typeface="+mn-ea"/>
              </a:rPr>
              <a:t>30</a:t>
            </a:r>
            <a:r>
              <a:rPr kumimoji="1" lang="ja-JP" altLang="en-US" sz="1400" dirty="0">
                <a:latin typeface="+mn-ea"/>
              </a:rPr>
              <a:t>分</a:t>
            </a:r>
            <a:r>
              <a:rPr kumimoji="1" lang="en-US" altLang="ja-JP" sz="1400" dirty="0">
                <a:latin typeface="+mn-ea"/>
              </a:rPr>
              <a:t>》</a:t>
            </a:r>
            <a:endParaRPr lang="en-US" altLang="ja-JP" sz="1400" dirty="0"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latin typeface="+mn-ea"/>
              </a:rPr>
              <a:t>　　　</a:t>
            </a:r>
            <a:endParaRPr kumimoji="1" lang="en-US" altLang="ja-JP" sz="1400" dirty="0"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dirty="0"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今後のスケジュール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/>
              <a:ea typeface="BIZ UDゴシック"/>
              <a:cs typeface="+mn-cs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・12月1日、12月2日、12月8日、12月9日、12月10日　午前、午後　　スマホ教室</a:t>
            </a: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・</a:t>
            </a:r>
            <a:r>
              <a:rPr kumimoji="1" lang="ja-JP" altLang="en-US" sz="1400" dirty="0">
                <a:latin typeface="BIZ UDゴシック"/>
                <a:ea typeface="BIZ UDゴシック"/>
              </a:rPr>
              <a:t>12月9日：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個人情報保護勉強会</a:t>
            </a:r>
            <a:r>
              <a:rPr kumimoji="1" lang="ja-JP" altLang="en-US" sz="1400" dirty="0">
                <a:latin typeface="BIZ UDゴシック"/>
                <a:ea typeface="BIZ UDゴシック"/>
              </a:rPr>
              <a:t>（13：00～）　</a:t>
            </a:r>
            <a:r>
              <a:rPr kumimoji="1" lang="en-US" altLang="ja-JP" sz="1400" dirty="0">
                <a:latin typeface="BIZ UDゴシック"/>
                <a:ea typeface="BIZ UDゴシック"/>
              </a:rPr>
              <a:t>TMI</a:t>
            </a:r>
            <a:r>
              <a:rPr kumimoji="1" lang="ja-JP" altLang="en-US" sz="1400" dirty="0">
                <a:latin typeface="BIZ UDゴシック"/>
                <a:ea typeface="BIZ UDゴシック"/>
              </a:rPr>
              <a:t>総合法律事務所講演</a:t>
            </a:r>
            <a:endParaRPr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ゴシック"/>
              <a:ea typeface="BIZ UDゴシック"/>
            </a:endParaRPr>
          </a:p>
          <a:p>
            <a:pPr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　　　　　・</a:t>
            </a:r>
            <a:r>
              <a:rPr kumimoji="1" lang="ja-JP" altLang="en-US" sz="1400" dirty="0">
                <a:latin typeface="BIZ UDゴシック"/>
                <a:ea typeface="BIZ UDゴシック"/>
              </a:rPr>
              <a:t>12月9日：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JP-Link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データ連携勉強会　</a:t>
            </a:r>
            <a:r>
              <a:rPr kumimoji="1" lang="ja-JP" altLang="en-US" sz="1400" dirty="0">
                <a:latin typeface="BIZ UDゴシック"/>
                <a:ea typeface="BIZ UDゴシック"/>
              </a:rPr>
              <a:t>（14：00～）　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関係者及び開発者向け初級編：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SOAP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実装方法など使い方や構築方法）</a:t>
            </a:r>
            <a:r>
              <a:rPr kumimoji="1" lang="ja-JP" altLang="en-US" sz="1200" dirty="0">
                <a:latin typeface="+mn-ea"/>
              </a:rPr>
              <a:t>　　　　　　</a:t>
            </a:r>
            <a:endParaRPr kumimoji="1" lang="en-US" altLang="ja-JP" sz="1200" dirty="0">
              <a:latin typeface="+mn-ea"/>
            </a:endParaRPr>
          </a:p>
          <a:p>
            <a:pPr algn="l"/>
            <a:r>
              <a:rPr kumimoji="1" lang="ja-JP" altLang="en-US" sz="1200" dirty="0">
                <a:latin typeface="+mn-ea"/>
              </a:rPr>
              <a:t>　　　　　　　　　　　　　・</a:t>
            </a:r>
            <a:r>
              <a:rPr kumimoji="1" lang="en-US" altLang="ja-JP" sz="1200" dirty="0">
                <a:latin typeface="+mn-ea"/>
              </a:rPr>
              <a:t>14:00-14:30</a:t>
            </a:r>
            <a:r>
              <a:rPr kumimoji="1" lang="ja-JP" altLang="en-US" sz="1200" dirty="0">
                <a:latin typeface="+mn-ea"/>
              </a:rPr>
              <a:t>：　データ連携の世界</a:t>
            </a:r>
            <a:endParaRPr kumimoji="1" lang="en-US" altLang="ja-JP" sz="1200" dirty="0">
              <a:latin typeface="+mn-ea"/>
            </a:endParaRPr>
          </a:p>
          <a:p>
            <a:pPr algn="l"/>
            <a:r>
              <a:rPr kumimoji="1" lang="ja-JP" altLang="en-US" sz="1200" dirty="0">
                <a:latin typeface="+mn-ea"/>
              </a:rPr>
              <a:t>　　　　　　　　　　　　　・</a:t>
            </a:r>
            <a:r>
              <a:rPr kumimoji="1" lang="en-US" altLang="ja-JP" sz="1200" dirty="0">
                <a:latin typeface="+mn-ea"/>
              </a:rPr>
              <a:t>14:30-14:45</a:t>
            </a:r>
            <a:r>
              <a:rPr kumimoji="1" lang="ja-JP" altLang="en-US" sz="1200" dirty="0">
                <a:latin typeface="+mn-ea"/>
              </a:rPr>
              <a:t>：　</a:t>
            </a:r>
            <a:r>
              <a:rPr kumimoji="1" lang="en-US" altLang="ja-JP" sz="1200" dirty="0">
                <a:latin typeface="+mn-ea"/>
              </a:rPr>
              <a:t>JP-Link</a:t>
            </a:r>
            <a:r>
              <a:rPr kumimoji="1" lang="ja-JP" altLang="en-US" sz="1200" dirty="0">
                <a:latin typeface="+mn-ea"/>
              </a:rPr>
              <a:t>基礎編</a:t>
            </a:r>
            <a:endParaRPr kumimoji="1" lang="en-US" altLang="ja-JP" sz="1000" dirty="0">
              <a:latin typeface="+mn-ea"/>
            </a:endParaRPr>
          </a:p>
          <a:p>
            <a:endParaRPr kumimoji="1" lang="en-US" altLang="ja-JP" sz="1000" dirty="0">
              <a:latin typeface="+mn-ea"/>
            </a:endParaRPr>
          </a:p>
          <a:p>
            <a:endParaRPr kumimoji="1" lang="en-US" altLang="ja-JP" sz="1000" dirty="0">
              <a:latin typeface="+mn-ea"/>
            </a:endParaRPr>
          </a:p>
          <a:p>
            <a:endParaRPr kumimoji="1" lang="en-US" altLang="ja-JP" sz="1000" dirty="0">
              <a:latin typeface="+mn-ea"/>
            </a:endParaRPr>
          </a:p>
          <a:p>
            <a:endParaRPr kumimoji="1" lang="ja-JP" altLang="en-US" sz="1000" dirty="0">
              <a:latin typeface="+mn-ea"/>
            </a:endParaRPr>
          </a:p>
          <a:p>
            <a:endParaRPr kumimoji="1" lang="ja-JP" altLang="en-US" sz="1000" dirty="0">
              <a:latin typeface="+mn-ea"/>
            </a:endParaRPr>
          </a:p>
          <a:p>
            <a:pPr algn="l"/>
            <a:r>
              <a:rPr kumimoji="1" lang="ja-JP" altLang="en-US" sz="1000" dirty="0">
                <a:latin typeface="+mn-ea"/>
              </a:rPr>
              <a:t>会議</a:t>
            </a:r>
            <a:br>
              <a:rPr kumimoji="1" lang="en-US" altLang="ja-JP" sz="1000" dirty="0">
                <a:latin typeface="+mn-ea"/>
              </a:rPr>
            </a:br>
            <a:r>
              <a:rPr kumimoji="1" lang="ja-JP" altLang="en-US" sz="1000" dirty="0">
                <a:latin typeface="+mn-ea"/>
              </a:rPr>
              <a:t>　　　月２回　現地（２，４週目木曜日）　省庁入れた定例会　第</a:t>
            </a:r>
            <a:r>
              <a:rPr kumimoji="1" lang="en-US" altLang="ja-JP" sz="1000" dirty="0">
                <a:latin typeface="+mn-ea"/>
              </a:rPr>
              <a:t>4</a:t>
            </a:r>
            <a:r>
              <a:rPr kumimoji="1" lang="ja-JP" altLang="en-US" sz="1000" dirty="0">
                <a:latin typeface="+mn-ea"/>
              </a:rPr>
              <a:t>木曜日</a:t>
            </a:r>
            <a:br>
              <a:rPr kumimoji="1" lang="en-US" altLang="ja-JP" sz="1000" dirty="0">
                <a:latin typeface="+mn-ea"/>
              </a:rPr>
            </a:br>
            <a:r>
              <a:rPr kumimoji="1" lang="ja-JP" altLang="en-US" sz="1000" dirty="0">
                <a:latin typeface="+mn-ea"/>
              </a:rPr>
              <a:t>　　メールアドレス：</a:t>
            </a:r>
            <a:r>
              <a:rPr kumimoji="1" lang="en-US" altLang="ja-JP" sz="1000" dirty="0">
                <a:latin typeface="+mn-ea"/>
                <a:hlinkClick r:id="rId3"/>
              </a:rPr>
              <a:t>machisouzou@town.toyono.osaka.jp</a:t>
            </a:r>
            <a:endParaRPr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　　　　　　　　　　</a:t>
            </a:r>
            <a:r>
              <a:rPr kumimoji="1" lang="en-US" altLang="ja-JP" sz="1000" dirty="0">
                <a:latin typeface="+mn-ea"/>
                <a:hlinkClick r:id="rId4"/>
              </a:rPr>
              <a:t>smartcity-partners@gbox.pref.osaka.lg.jp</a:t>
            </a:r>
            <a:endParaRPr kumimoji="1" lang="en-US" altLang="ja-JP" sz="1000" dirty="0">
              <a:latin typeface="+mn-ea"/>
            </a:endParaRPr>
          </a:p>
          <a:p>
            <a:r>
              <a:rPr kumimoji="1" lang="ja-JP" altLang="en-US" sz="1000" dirty="0">
                <a:latin typeface="+mn-ea"/>
              </a:rPr>
              <a:t>　　　　　　　　　 </a:t>
            </a:r>
            <a:r>
              <a:rPr kumimoji="1" lang="en-US" altLang="ja-JP" sz="1000" dirty="0">
                <a:latin typeface="+mn-ea"/>
              </a:rPr>
              <a:t> </a:t>
            </a:r>
            <a:r>
              <a:rPr kumimoji="1" lang="en-US" altLang="ja-JP" sz="1000" dirty="0">
                <a:latin typeface="+mn-ea"/>
                <a:hlinkClick r:id="rId5"/>
              </a:rPr>
              <a:t>info@cspfc.info</a:t>
            </a:r>
            <a:endParaRPr kumimoji="1" lang="en-US" altLang="ja-JP" sz="1000" dirty="0"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B78FCA-9000-48A2-8F26-14A6F457C9C7}"/>
              </a:ext>
            </a:extLst>
          </p:cNvPr>
          <p:cNvSpPr/>
          <p:nvPr/>
        </p:nvSpPr>
        <p:spPr>
          <a:xfrm>
            <a:off x="1908699" y="0"/>
            <a:ext cx="3710866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dirty="0">
                <a:latin typeface="+mn-ea"/>
              </a:rPr>
              <a:t>12/2</a:t>
            </a:r>
            <a:r>
              <a:rPr kumimoji="1" lang="ja-JP" altLang="en-US" sz="1800" dirty="0">
                <a:latin typeface="+mn-ea"/>
              </a:rPr>
              <a:t>　豊能町定例会議</a:t>
            </a:r>
            <a:r>
              <a:rPr kumimoji="1" lang="en-US" altLang="ja-JP" sz="1800" dirty="0">
                <a:latin typeface="+mn-ea"/>
              </a:rPr>
              <a:t>Agenda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17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796D828-488D-47C2-A776-4356DA36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77" y="1834462"/>
            <a:ext cx="4572396" cy="34292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865505-5B09-49AC-8AD4-F6B108534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87" y="183446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FA1B50F-2851-417C-B642-373B6A54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33" y="1714351"/>
            <a:ext cx="4572396" cy="34292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F464F5-1BBF-40A4-A5B6-B24B0D04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79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F5A8CD8-9BF6-464C-88B9-395CDDF0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1" y="1714351"/>
            <a:ext cx="4572396" cy="34292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554121-737C-4CC5-A2FD-DB88956D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93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98BC256-E8E6-4628-A510-3765DEFE8C05}"/>
              </a:ext>
            </a:extLst>
          </p:cNvPr>
          <p:cNvSpPr txBox="1"/>
          <p:nvPr/>
        </p:nvSpPr>
        <p:spPr>
          <a:xfrm>
            <a:off x="1535994" y="49499"/>
            <a:ext cx="747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いろいろなサービス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DF22CE7-C5F8-4338-B614-A566B452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7" y="1846087"/>
            <a:ext cx="4572396" cy="342929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B57397B-F906-4812-847F-0DD8212B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43" y="1846087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BDC1C1D-AAB0-4E37-BE2C-5828763B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" y="1861585"/>
            <a:ext cx="4572396" cy="34292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50606B4-E61C-4939-BB4B-7EE31142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571" y="1861584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5308EDE-ABC9-4351-A4D9-E7D0C854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5" y="1714351"/>
            <a:ext cx="4572396" cy="34292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C5BDD3-7A35-4B55-B675-5AF7B7CE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89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4334AFF-FD24-4983-9CC0-0D2455D430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8" y="647054"/>
            <a:ext cx="4897120" cy="602589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C2BB9C-E510-44E4-9489-06B22F5D64BE}"/>
              </a:ext>
            </a:extLst>
          </p:cNvPr>
          <p:cNvSpPr txBox="1"/>
          <p:nvPr/>
        </p:nvSpPr>
        <p:spPr>
          <a:xfrm>
            <a:off x="1545336" y="731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スケジュールの確認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6EAFAE-34DF-4338-8263-6BFD496A9518}"/>
              </a:ext>
            </a:extLst>
          </p:cNvPr>
          <p:cNvSpPr txBox="1"/>
          <p:nvPr/>
        </p:nvSpPr>
        <p:spPr>
          <a:xfrm>
            <a:off x="5512520" y="720639"/>
            <a:ext cx="584006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各社発注状況、調達申請の状況など加味して</a:t>
            </a:r>
            <a:br>
              <a:rPr kumimoji="1" lang="en-US" altLang="ja-JP" dirty="0"/>
            </a:br>
            <a:r>
              <a:rPr kumimoji="1" lang="en-US" altLang="ja-JP" dirty="0"/>
              <a:t>12</a:t>
            </a:r>
            <a:r>
              <a:rPr kumimoji="1" lang="ja-JP" altLang="en-US" dirty="0"/>
              <a:t>月に再度スケジュールに再確認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12</a:t>
            </a:r>
            <a:r>
              <a:rPr kumimoji="1" lang="ja-JP" altLang="en-US" dirty="0"/>
              <a:t>月一週目から各社の状況確認を始めます。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スケジュール管理シートの利用にあたり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１．企業名を入れる</a:t>
            </a:r>
          </a:p>
          <a:p>
            <a:r>
              <a:rPr kumimoji="1" lang="ja-JP" altLang="en-US" dirty="0"/>
              <a:t>２．複数団体がからむ場合は、行を増やす</a:t>
            </a:r>
          </a:p>
          <a:p>
            <a:r>
              <a:rPr kumimoji="1" lang="ja-JP" altLang="en-US" dirty="0"/>
              <a:t>３．変更点は赤字</a:t>
            </a:r>
            <a:r>
              <a:rPr kumimoji="1" lang="en-US" altLang="ja-JP" dirty="0"/>
              <a:t>/</a:t>
            </a:r>
            <a:r>
              <a:rPr kumimoji="1" lang="ja-JP" altLang="en-US" dirty="0"/>
              <a:t>赤線など赤を使い分かるようにする</a:t>
            </a:r>
          </a:p>
          <a:p>
            <a:r>
              <a:rPr kumimoji="1" lang="ja-JP" altLang="en-US" dirty="0"/>
              <a:t>４．状況を簡単に説明文を挿入</a:t>
            </a:r>
          </a:p>
          <a:p>
            <a:r>
              <a:rPr kumimoji="1" lang="ja-JP" altLang="en-US" dirty="0"/>
              <a:t>５．変更点を記載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６．毎週シートを増やし定例会で参照する</a:t>
            </a:r>
          </a:p>
          <a:p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シートの更新は定例会前日の</a:t>
            </a:r>
            <a:r>
              <a:rPr kumimoji="1" lang="en-US" altLang="ja-JP" dirty="0">
                <a:solidFill>
                  <a:srgbClr val="FF0000"/>
                </a:solidFill>
              </a:rPr>
              <a:t>16</a:t>
            </a:r>
            <a:r>
              <a:rPr kumimoji="1" lang="ja-JP" altLang="en-US" dirty="0">
                <a:solidFill>
                  <a:srgbClr val="FF0000"/>
                </a:solidFill>
              </a:rPr>
              <a:t>時締切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アクセスはリーダー企業：事務局よりメール配信</a:t>
            </a:r>
          </a:p>
        </p:txBody>
      </p:sp>
    </p:spTree>
    <p:extLst>
      <p:ext uri="{BB962C8B-B14F-4D97-AF65-F5344CB8AC3E}">
        <p14:creationId xmlns:p14="http://schemas.microsoft.com/office/powerpoint/2010/main" val="208330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023D10-F4F3-472C-91C8-33CAF548623A}"/>
              </a:ext>
            </a:extLst>
          </p:cNvPr>
          <p:cNvSpPr txBox="1"/>
          <p:nvPr/>
        </p:nvSpPr>
        <p:spPr>
          <a:xfrm>
            <a:off x="1704512" y="79897"/>
            <a:ext cx="36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分科会メンバーリスト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83C147-630F-4B5B-AB70-37F4DB98F297}"/>
              </a:ext>
            </a:extLst>
          </p:cNvPr>
          <p:cNvSpPr txBox="1"/>
          <p:nvPr/>
        </p:nvSpPr>
        <p:spPr>
          <a:xfrm>
            <a:off x="710213" y="780068"/>
            <a:ext cx="10458811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．見守り（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　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2"/>
            </a:pPr>
            <a:r>
              <a:rPr kumimoji="1" lang="ja-JP" altLang="en-US" sz="1600" dirty="0"/>
              <a:t>ヘルスケア（三井海上）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r>
              <a:rPr lang="ja-JP" altLang="en-US" sz="1600" dirty="0">
                <a:effectLst/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　</a:t>
            </a:r>
            <a:r>
              <a:rPr lang="ja-JP" altLang="en-US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髙橋様</a:t>
            </a:r>
            <a:endParaRPr lang="en-US" altLang="ja-JP" sz="1600" dirty="0">
              <a:effectLst/>
              <a:highlight>
                <a:srgbClr val="C0C0C0"/>
              </a:highlight>
              <a:latin typeface="ＭＳ Ｐゴシック"/>
              <a:ea typeface="ＭＳ Ｐゴシック"/>
              <a:cs typeface="ＭＳ Ｐゴシック" panose="020B0600070205080204" pitchFamily="50" charset="-128"/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3"/>
            </a:pPr>
            <a:r>
              <a:rPr kumimoji="1" lang="ja-JP" altLang="en-US" sz="1600" dirty="0"/>
              <a:t>子育て（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</a:t>
            </a:r>
            <a:endParaRPr kumimoji="1" lang="en-US" altLang="ja-JP" sz="1600" dirty="0"/>
          </a:p>
          <a:p>
            <a:endParaRPr kumimoji="1" lang="ja-JP" altLang="en-US" sz="1600" dirty="0"/>
          </a:p>
          <a:p>
            <a:pPr marL="342900" indent="-342900">
              <a:buAutoNum type="arabicPeriod" startAt="4"/>
            </a:pPr>
            <a:r>
              <a:rPr kumimoji="1" lang="ja-JP" altLang="en-US" sz="1600" dirty="0"/>
              <a:t>買物支援（三井住友）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5"/>
            </a:pPr>
            <a:r>
              <a:rPr kumimoji="1" lang="ja-JP" altLang="en-US" sz="1600" dirty="0"/>
              <a:t>デジタル教育（ＯＺ１）</a:t>
            </a:r>
            <a:r>
              <a:rPr kumimoji="1" lang="en-US" altLang="ja-JP" sz="1600" dirty="0" err="1">
                <a:highlight>
                  <a:srgbClr val="C0C0C0"/>
                </a:highlight>
                <a:latin typeface="+mj-lt"/>
                <a:ea typeface="ＭＳ Ｐゴシック"/>
              </a:rPr>
              <a:t>NoCode</a:t>
            </a:r>
            <a:r>
              <a:rPr kumimoji="1" lang="ja-JP" altLang="en-US" sz="1600" dirty="0">
                <a:highlight>
                  <a:srgbClr val="C0C0C0"/>
                </a:highlight>
                <a:latin typeface="+mj-lt"/>
                <a:ea typeface="ＭＳ Ｐゴシック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latin typeface="+mj-lt"/>
                <a:ea typeface="ＭＳ Ｐゴシック"/>
              </a:rPr>
              <a:t>Japan</a:t>
            </a:r>
            <a:r>
              <a:rPr lang="ja-JP" altLang="en-US" sz="1600" dirty="0">
                <a:effectLst/>
                <a:latin typeface="+mj-lt"/>
                <a:ea typeface="ＭＳ Ｐゴシック"/>
                <a:cs typeface="ＭＳ Ｐゴシック" panose="020B0600070205080204" pitchFamily="50" charset="-128"/>
              </a:rPr>
              <a:t>　</a:t>
            </a:r>
            <a:endParaRPr kumimoji="1" lang="en-US" altLang="ja-JP" sz="1600" dirty="0">
              <a:latin typeface="+mj-lt"/>
              <a:ea typeface="ＭＳ Ｐゴシック"/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6"/>
            </a:pPr>
            <a:r>
              <a:rPr kumimoji="1" lang="ja-JP" altLang="en-US" sz="1600" dirty="0"/>
              <a:t>観光（ＯＺ１）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おてつたび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7"/>
            </a:pPr>
            <a:r>
              <a:rPr kumimoji="1" lang="ja-JP" altLang="en-US" sz="1600" dirty="0"/>
              <a:t>地域経済（ＯＺ１　フィノバレー）</a:t>
            </a:r>
            <a:endParaRPr kumimoji="1" lang="en-US" altLang="ja-JP" sz="1600" dirty="0"/>
          </a:p>
          <a:p>
            <a:endParaRPr kumimoji="1" lang="ja-JP" altLang="en-US" sz="1600" dirty="0"/>
          </a:p>
          <a:p>
            <a:pPr marL="342900" indent="-342900">
              <a:buAutoNum type="arabicPeriod" startAt="8"/>
            </a:pPr>
            <a:r>
              <a:rPr kumimoji="1" lang="ja-JP" altLang="en-US" sz="1600" dirty="0"/>
              <a:t>モビリティ（ドコモ　ＯＺ１）</a:t>
            </a:r>
            <a:r>
              <a:rPr kumimoji="1" lang="ja-JP" altLang="en-US" sz="1600" dirty="0">
                <a:highlight>
                  <a:srgbClr val="C0C0C0"/>
                </a:highlight>
              </a:rPr>
              <a:t>関西電力</a:t>
            </a:r>
            <a:r>
              <a:rPr kumimoji="1" lang="ja-JP" altLang="en-US" sz="1600" dirty="0"/>
              <a:t>　</a:t>
            </a:r>
            <a:r>
              <a:rPr lang="en-US" altLang="ja-JP" sz="1600" kern="0" dirty="0">
                <a:effectLst/>
                <a:highlight>
                  <a:srgbClr val="C0C0C0"/>
                </a:highlight>
                <a:latin typeface="ＭＳ Ｐゴシック"/>
                <a:cs typeface="ＭＳ Ｐゴシック" panose="020B0600070205080204" pitchFamily="50" charset="-128"/>
              </a:rPr>
              <a:t>SWAT Mobility</a:t>
            </a:r>
          </a:p>
          <a:p>
            <a:endParaRPr kumimoji="1" lang="ja-JP" altLang="en-US" sz="1600" dirty="0"/>
          </a:p>
          <a:p>
            <a:pPr marL="342900" indent="-342900">
              <a:buAutoNum type="arabicPeriod" startAt="9"/>
            </a:pPr>
            <a:r>
              <a:rPr kumimoji="1" lang="ja-JP" altLang="en-US" sz="1600" dirty="0"/>
              <a:t>インフラ（関西電力）</a:t>
            </a:r>
            <a:r>
              <a:rPr kumimoji="1" lang="ja-JP" altLang="en-US" sz="1600" dirty="0">
                <a:highlight>
                  <a:srgbClr val="C0C0C0"/>
                </a:highlight>
              </a:rPr>
              <a:t>アンデコ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/>
            </a:pPr>
            <a:r>
              <a:rPr kumimoji="1" lang="ja-JP" altLang="en-US" sz="1600" dirty="0"/>
              <a:t>デジタル行政（ＮＥＣネッツエスアイ）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アスコエパートナーズ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ea typeface="+mn-lt"/>
                <a:cs typeface="+mn-lt"/>
              </a:rPr>
              <a:t>OZ1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ロボットコンサルティング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11"/>
            </a:pPr>
            <a:r>
              <a:rPr kumimoji="1" lang="ja-JP" altLang="en-US" sz="1600" dirty="0"/>
              <a:t>防災（三井住友）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endParaRPr kumimoji="1" lang="en-US" altLang="ja-JP" sz="1600" dirty="0">
              <a:latin typeface="ＭＳ Ｐゴシック"/>
              <a:ea typeface="ＭＳ Ｐゴシック"/>
            </a:endParaRPr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2017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3C9E28-85BA-4C55-82F3-283BE5E03748}"/>
              </a:ext>
            </a:extLst>
          </p:cNvPr>
          <p:cNvSpPr txBox="1"/>
          <p:nvPr/>
        </p:nvSpPr>
        <p:spPr>
          <a:xfrm>
            <a:off x="1720312" y="282844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Appendix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6283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B45044E-7694-4A63-8471-ED7C43293DC9}"/>
              </a:ext>
            </a:extLst>
          </p:cNvPr>
          <p:cNvCxnSpPr>
            <a:cxnSpLocks/>
          </p:cNvCxnSpPr>
          <p:nvPr/>
        </p:nvCxnSpPr>
        <p:spPr>
          <a:xfrm>
            <a:off x="7227381" y="2485345"/>
            <a:ext cx="0" cy="2407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F785E4-B410-424F-A322-F799A0185FF2}"/>
              </a:ext>
            </a:extLst>
          </p:cNvPr>
          <p:cNvSpPr txBox="1"/>
          <p:nvPr/>
        </p:nvSpPr>
        <p:spPr>
          <a:xfrm>
            <a:off x="1449092" y="619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他自治体への展開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FB3DEE-B674-4FD5-84A0-091755EE60EC}"/>
              </a:ext>
            </a:extLst>
          </p:cNvPr>
          <p:cNvSpPr txBox="1"/>
          <p:nvPr/>
        </p:nvSpPr>
        <p:spPr>
          <a:xfrm>
            <a:off x="216977" y="526944"/>
            <a:ext cx="526297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展開方法に関しては、各分科会リーダーとも相談</a:t>
            </a:r>
            <a:endParaRPr kumimoji="1" lang="en-US" altLang="ja-JP" dirty="0"/>
          </a:p>
          <a:p>
            <a:r>
              <a:rPr kumimoji="1" lang="ja-JP" altLang="en-US" dirty="0"/>
              <a:t>＆自治体フロントの</a:t>
            </a:r>
            <a:r>
              <a:rPr kumimoji="1" lang="en-US" altLang="ja-JP" dirty="0"/>
              <a:t>SI/</a:t>
            </a:r>
            <a:r>
              <a:rPr kumimoji="1" lang="ja-JP" altLang="en-US" dirty="0"/>
              <a:t>コンサルティングも必要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以下まだ未定ではあるが、検討自治体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・池田市・箕面市を入れた北摂スマートシティ</a:t>
            </a:r>
            <a:endParaRPr kumimoji="1" lang="en-US" altLang="ja-JP" dirty="0"/>
          </a:p>
          <a:p>
            <a:r>
              <a:rPr kumimoji="1" lang="ja-JP" altLang="en-US" dirty="0"/>
              <a:t>・大阪希望自治体（</a:t>
            </a:r>
            <a:r>
              <a:rPr kumimoji="1" lang="en-US" altLang="ja-JP" dirty="0"/>
              <a:t>43</a:t>
            </a:r>
            <a:r>
              <a:rPr kumimoji="1" lang="ja-JP" altLang="en-US" dirty="0"/>
              <a:t>自治体）</a:t>
            </a:r>
            <a:endParaRPr kumimoji="1" lang="en-US" altLang="ja-JP" dirty="0"/>
          </a:p>
          <a:p>
            <a:r>
              <a:rPr kumimoji="1" lang="ja-JP" altLang="en-US" dirty="0"/>
              <a:t>・福井県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・横浜市</a:t>
            </a:r>
            <a:endParaRPr kumimoji="1" lang="en-US" altLang="ja-JP" dirty="0"/>
          </a:p>
          <a:p>
            <a:r>
              <a:rPr kumimoji="1" lang="ja-JP" altLang="en-US" dirty="0"/>
              <a:t>・埼玉県</a:t>
            </a:r>
            <a:endParaRPr kumimoji="1" lang="en-US" altLang="ja-JP" dirty="0"/>
          </a:p>
          <a:p>
            <a:r>
              <a:rPr kumimoji="1" lang="ja-JP" altLang="en-US" dirty="0"/>
              <a:t>・山形市</a:t>
            </a:r>
            <a:endParaRPr kumimoji="1" lang="en-US" altLang="ja-JP" dirty="0"/>
          </a:p>
          <a:p>
            <a:r>
              <a:rPr kumimoji="1" lang="ja-JP" altLang="en-US" dirty="0"/>
              <a:t>・市原市</a:t>
            </a:r>
            <a:endParaRPr kumimoji="1" lang="en-US" altLang="ja-JP" dirty="0"/>
          </a:p>
          <a:p>
            <a:r>
              <a:rPr kumimoji="1" lang="ja-JP" altLang="en-US" dirty="0"/>
              <a:t>・市川市</a:t>
            </a:r>
            <a:endParaRPr kumimoji="1" lang="en-US" altLang="ja-JP" dirty="0"/>
          </a:p>
          <a:p>
            <a:r>
              <a:rPr kumimoji="1" lang="ja-JP" altLang="en-US" dirty="0"/>
              <a:t>・沖縄県</a:t>
            </a:r>
            <a:endParaRPr kumimoji="1" lang="en-US" altLang="ja-JP" dirty="0"/>
          </a:p>
          <a:p>
            <a:r>
              <a:rPr kumimoji="1" lang="ja-JP" altLang="en-US" dirty="0"/>
              <a:t>・函館市</a:t>
            </a:r>
            <a:endParaRPr kumimoji="1" lang="en-US" altLang="ja-JP" dirty="0"/>
          </a:p>
          <a:p>
            <a:r>
              <a:rPr kumimoji="1" lang="ja-JP" altLang="en-US" dirty="0"/>
              <a:t>・佐賀県</a:t>
            </a:r>
            <a:endParaRPr kumimoji="1" lang="en-US" altLang="ja-JP" dirty="0"/>
          </a:p>
          <a:p>
            <a:r>
              <a:rPr kumimoji="1" lang="ja-JP" altLang="en-US" dirty="0"/>
              <a:t>・仙台市</a:t>
            </a:r>
            <a:endParaRPr kumimoji="1" lang="en-US" altLang="ja-JP" dirty="0"/>
          </a:p>
          <a:p>
            <a:r>
              <a:rPr kumimoji="1" lang="ja-JP" altLang="en-US" dirty="0"/>
              <a:t>・宇都宮市</a:t>
            </a:r>
            <a:endParaRPr kumimoji="1" lang="en-US" altLang="ja-JP" dirty="0"/>
          </a:p>
          <a:p>
            <a:r>
              <a:rPr kumimoji="1" lang="ja-JP" altLang="en-US" dirty="0"/>
              <a:t>・長崎県</a:t>
            </a:r>
            <a:endParaRPr kumimoji="1" lang="en-US" altLang="ja-JP" dirty="0"/>
          </a:p>
          <a:p>
            <a:r>
              <a:rPr kumimoji="1" lang="ja-JP" altLang="en-US" dirty="0"/>
              <a:t>・雲仙市</a:t>
            </a:r>
            <a:endParaRPr kumimoji="1" lang="en-US" altLang="ja-JP" dirty="0"/>
          </a:p>
          <a:p>
            <a:r>
              <a:rPr kumimoji="1" lang="ja-JP" altLang="en-US" dirty="0"/>
              <a:t>・大熊町　など、あと海外も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2EFE30-F686-4554-9A0E-16C28872937F}"/>
              </a:ext>
            </a:extLst>
          </p:cNvPr>
          <p:cNvSpPr txBox="1"/>
          <p:nvPr/>
        </p:nvSpPr>
        <p:spPr>
          <a:xfrm>
            <a:off x="8023622" y="52331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取材利用不可情報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1D6C67-1E59-4E4A-8EB0-1866BA7DAC30}"/>
              </a:ext>
            </a:extLst>
          </p:cNvPr>
          <p:cNvSpPr/>
          <p:nvPr/>
        </p:nvSpPr>
        <p:spPr>
          <a:xfrm>
            <a:off x="5848032" y="1865413"/>
            <a:ext cx="2758698" cy="6199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課題を整理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7D7B3B9-4EFB-45F7-8F44-0467BF2280A2}"/>
              </a:ext>
            </a:extLst>
          </p:cNvPr>
          <p:cNvSpPr/>
          <p:nvPr/>
        </p:nvSpPr>
        <p:spPr>
          <a:xfrm>
            <a:off x="5848032" y="2862471"/>
            <a:ext cx="2758698" cy="6199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対応内容・サービス検討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45C1745-8513-4859-A6E9-0A6D8A5FADCC}"/>
              </a:ext>
            </a:extLst>
          </p:cNvPr>
          <p:cNvSpPr/>
          <p:nvPr/>
        </p:nvSpPr>
        <p:spPr>
          <a:xfrm>
            <a:off x="5848032" y="3833699"/>
            <a:ext cx="2758698" cy="6199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サービス構築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地元企業との連携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DD14D57-C583-4CF6-981E-5DBB5CBC33F1}"/>
              </a:ext>
            </a:extLst>
          </p:cNvPr>
          <p:cNvSpPr/>
          <p:nvPr/>
        </p:nvSpPr>
        <p:spPr>
          <a:xfrm>
            <a:off x="5848032" y="4892750"/>
            <a:ext cx="2758698" cy="6199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サービス開始</a:t>
            </a: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7472D184-BB87-41BF-8CB4-40F66D7E540C}"/>
              </a:ext>
            </a:extLst>
          </p:cNvPr>
          <p:cNvSpPr/>
          <p:nvPr/>
        </p:nvSpPr>
        <p:spPr>
          <a:xfrm>
            <a:off x="8870201" y="1865413"/>
            <a:ext cx="247970" cy="16970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175266E9-2DC0-4E7F-890F-5618AC1E0307}"/>
              </a:ext>
            </a:extLst>
          </p:cNvPr>
          <p:cNvSpPr/>
          <p:nvPr/>
        </p:nvSpPr>
        <p:spPr>
          <a:xfrm>
            <a:off x="8898616" y="3714877"/>
            <a:ext cx="247970" cy="16970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5C7B92B-04BE-45C4-A9FF-7A23F396AB3D}"/>
              </a:ext>
            </a:extLst>
          </p:cNvPr>
          <p:cNvSpPr txBox="1"/>
          <p:nvPr/>
        </p:nvSpPr>
        <p:spPr>
          <a:xfrm>
            <a:off x="9106771" y="249313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コンサルティング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CCAB1B-362C-44EF-963F-078020391D2F}"/>
              </a:ext>
            </a:extLst>
          </p:cNvPr>
          <p:cNvSpPr txBox="1"/>
          <p:nvPr/>
        </p:nvSpPr>
        <p:spPr>
          <a:xfrm>
            <a:off x="9146586" y="43787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DFAEEA-FEB2-4341-9B60-C0AE8D6502DA}"/>
              </a:ext>
            </a:extLst>
          </p:cNvPr>
          <p:cNvSpPr txBox="1"/>
          <p:nvPr/>
        </p:nvSpPr>
        <p:spPr>
          <a:xfrm>
            <a:off x="5925523" y="121185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各自治体向けにワーキングを準備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A4D092-30CC-40DD-B7EF-3EFF3E037A68}"/>
              </a:ext>
            </a:extLst>
          </p:cNvPr>
          <p:cNvSpPr txBox="1"/>
          <p:nvPr/>
        </p:nvSpPr>
        <p:spPr>
          <a:xfrm>
            <a:off x="4988282" y="5763237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基本を豊能町のワーキング参加で、各ワーキング</a:t>
            </a:r>
            <a:br>
              <a:rPr kumimoji="1" lang="en-US" altLang="ja-JP" sz="2400" b="1" dirty="0">
                <a:solidFill>
                  <a:srgbClr val="00B050"/>
                </a:solidFill>
              </a:rPr>
            </a:br>
            <a:r>
              <a:rPr kumimoji="1" lang="ja-JP" altLang="en-US" sz="2400" b="1" dirty="0">
                <a:solidFill>
                  <a:srgbClr val="00B050"/>
                </a:solidFill>
              </a:rPr>
              <a:t>（有料・無料などの仕分けもそろそろ）</a:t>
            </a:r>
          </a:p>
        </p:txBody>
      </p:sp>
    </p:spTree>
    <p:extLst>
      <p:ext uri="{BB962C8B-B14F-4D97-AF65-F5344CB8AC3E}">
        <p14:creationId xmlns:p14="http://schemas.microsoft.com/office/powerpoint/2010/main" val="321201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1F4A50-7753-4696-A405-3565FF9A8FD2}"/>
              </a:ext>
            </a:extLst>
          </p:cNvPr>
          <p:cNvSpPr/>
          <p:nvPr/>
        </p:nvSpPr>
        <p:spPr>
          <a:xfrm>
            <a:off x="0" y="5311422"/>
            <a:ext cx="12192000" cy="1546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21D22D-9683-4725-A75B-80AE2A9F23F8}"/>
              </a:ext>
            </a:extLst>
          </p:cNvPr>
          <p:cNvSpPr txBox="1"/>
          <p:nvPr/>
        </p:nvSpPr>
        <p:spPr>
          <a:xfrm>
            <a:off x="77492" y="3244535"/>
            <a:ext cx="23867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ja-JP" altLang="en-US" sz="1100" dirty="0"/>
            </a:br>
            <a:r>
              <a:rPr lang="ja-JP" altLang="en-US" sz="1100" dirty="0">
                <a:effectLst/>
                <a:latin typeface="Courier New" panose="02070309020205020404" pitchFamily="49" charset="0"/>
              </a:rPr>
              <a:t>４ 事前提出書類</a:t>
            </a:r>
            <a:r>
              <a:rPr lang="ja-JP" altLang="en-US" sz="11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100" dirty="0"/>
            </a:br>
            <a:r>
              <a:rPr lang="ja-JP" altLang="en-US" sz="1100" dirty="0">
                <a:effectLst/>
                <a:latin typeface="Courier New" panose="02070309020205020404" pitchFamily="49" charset="0"/>
              </a:rPr>
              <a:t>（１）経理処理様式集</a:t>
            </a:r>
            <a:r>
              <a:rPr lang="en-US" altLang="ja-JP" sz="1100" dirty="0">
                <a:effectLst/>
                <a:latin typeface="Times New Roman" panose="02020603050405020304" pitchFamily="18" charset="0"/>
              </a:rPr>
              <a:t>.xlsx </a:t>
            </a:r>
            <a:br>
              <a:rPr lang="ja-JP" altLang="en-US" sz="1100" dirty="0"/>
            </a:br>
            <a:r>
              <a:rPr lang="ja-JP" altLang="en-US" sz="1100" dirty="0"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（２）外注執行体制図</a:t>
            </a:r>
            <a:r>
              <a:rPr lang="en-US" altLang="ja-JP" sz="11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.xlsx </a:t>
            </a:r>
            <a:br>
              <a:rPr lang="ja-JP" altLang="en-US" sz="1100" dirty="0"/>
            </a:br>
            <a:r>
              <a:rPr lang="ja-JP" altLang="en-US" sz="1100" dirty="0">
                <a:effectLst/>
                <a:latin typeface="Courier New" panose="02070309020205020404" pitchFamily="49" charset="0"/>
              </a:rPr>
              <a:t>（３）外注様式</a:t>
            </a:r>
            <a:r>
              <a:rPr lang="en-US" altLang="ja-JP" sz="1100" dirty="0">
                <a:effectLst/>
                <a:latin typeface="Times New Roman" panose="02020603050405020304" pitchFamily="18" charset="0"/>
              </a:rPr>
              <a:t>.xlsx </a:t>
            </a:r>
            <a:br>
              <a:rPr lang="ja-JP" altLang="en-US" sz="1100" dirty="0"/>
            </a:br>
            <a:r>
              <a:rPr lang="ja-JP" altLang="en-US" sz="1100" dirty="0">
                <a:effectLst/>
                <a:latin typeface="Courier New" panose="02070309020205020404" pitchFamily="49" charset="0"/>
              </a:rPr>
              <a:t>令和 </a:t>
            </a:r>
            <a:r>
              <a:rPr lang="en-US" altLang="ja-JP" sz="1100" dirty="0">
                <a:effectLst/>
                <a:latin typeface="Times New Roman" panose="02020603050405020304" pitchFamily="18" charset="0"/>
              </a:rPr>
              <a:t>3 </a:t>
            </a:r>
            <a:r>
              <a:rPr lang="ja-JP" altLang="en-US" sz="1100" dirty="0">
                <a:effectLst/>
                <a:latin typeface="Courier New" panose="02070309020205020404" pitchFamily="49" charset="0"/>
              </a:rPr>
              <a:t>年 </a:t>
            </a:r>
            <a:r>
              <a:rPr lang="en-US" altLang="ja-JP" sz="1100" dirty="0">
                <a:effectLst/>
                <a:latin typeface="Times New Roman" panose="02020603050405020304" pitchFamily="18" charset="0"/>
              </a:rPr>
              <a:t>11 </a:t>
            </a:r>
            <a:r>
              <a:rPr lang="ja-JP" altLang="en-US" sz="1100" dirty="0">
                <a:effectLst/>
                <a:latin typeface="Courier New" panose="02070309020205020404" pitchFamily="49" charset="0"/>
              </a:rPr>
              <a:t>月 </a:t>
            </a:r>
            <a:r>
              <a:rPr lang="en-US" altLang="ja-JP" sz="1100" dirty="0">
                <a:effectLst/>
                <a:latin typeface="Times New Roman" panose="02020603050405020304" pitchFamily="18" charset="0"/>
              </a:rPr>
              <a:t>26 </a:t>
            </a:r>
            <a:r>
              <a:rPr lang="ja-JP" altLang="en-US" sz="1100" dirty="0">
                <a:effectLst/>
                <a:latin typeface="Courier New" panose="02070309020205020404" pitchFamily="49" charset="0"/>
              </a:rPr>
              <a:t>日（金）まで</a:t>
            </a:r>
            <a:endParaRPr lang="ja-JP" altLang="en-US" sz="11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8FD6C5-95D6-4455-AE25-7D2326D214D0}"/>
              </a:ext>
            </a:extLst>
          </p:cNvPr>
          <p:cNvSpPr txBox="1"/>
          <p:nvPr/>
        </p:nvSpPr>
        <p:spPr>
          <a:xfrm>
            <a:off x="2577885" y="3306090"/>
            <a:ext cx="56568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effectLst/>
                <a:latin typeface="Courier New" panose="02070309020205020404" pitchFamily="49" charset="0"/>
              </a:rPr>
              <a:t>５ 当日準備いただくもの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（１）交付申請書類（写）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（２）交付決定通知書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（３）作成するべき証拠書類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・経理処理様式集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endParaRPr lang="ja-JP" altLang="en-US" sz="1000" dirty="0">
              <a:effectLst/>
            </a:endParaRPr>
          </a:p>
          <a:p>
            <a:r>
              <a:rPr lang="ja-JP" altLang="en-US" sz="1000" dirty="0"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・外注執行体制図（外注調達がある補助事業者のみ）</a:t>
            </a:r>
            <a:r>
              <a:rPr lang="ja-JP" altLang="en-US" sz="1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・外注様式（外注調達がある補助事業者のみ）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・補助事業における各調達に関する事業者選定証憑書類、発注に関する証憑書類など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（４）調達済の物品に関する以下の書類（調達済物品がある補助事業者のみ）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・取得財産等管理台帳（交付要綱様式</a:t>
            </a:r>
            <a:r>
              <a:rPr lang="en-US" altLang="ja-JP" sz="1000" dirty="0">
                <a:effectLst/>
                <a:latin typeface="Times New Roman" panose="02020603050405020304" pitchFamily="18" charset="0"/>
              </a:rPr>
              <a:t>14</a:t>
            </a:r>
            <a:r>
              <a:rPr lang="ja-JP" altLang="en-US" sz="1000" dirty="0">
                <a:effectLst/>
                <a:latin typeface="Courier New" panose="02070309020205020404" pitchFamily="49" charset="0"/>
              </a:rPr>
              <a:t>）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・写真台帳</a:t>
            </a:r>
            <a:r>
              <a:rPr lang="ja-JP" altLang="en-US" sz="100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00" dirty="0"/>
            </a:br>
            <a:r>
              <a:rPr lang="ja-JP" altLang="en-US" sz="1000" dirty="0">
                <a:effectLst/>
                <a:latin typeface="Courier New" panose="02070309020205020404" pitchFamily="49" charset="0"/>
              </a:rPr>
              <a:t>（５）調達済の物品（現物）（調達済物品がある補助事業者のみ）</a:t>
            </a:r>
            <a:endParaRPr lang="ja-JP" altLang="en-US" sz="1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95904B-3F27-42E3-976C-4C745AE7B2C1}"/>
              </a:ext>
            </a:extLst>
          </p:cNvPr>
          <p:cNvSpPr txBox="1"/>
          <p:nvPr/>
        </p:nvSpPr>
        <p:spPr>
          <a:xfrm>
            <a:off x="7519261" y="3306090"/>
            <a:ext cx="4535837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effectLst/>
                <a:latin typeface="Courier New" panose="02070309020205020404" pitchFamily="49" charset="0"/>
              </a:rPr>
              <a:t>６ 中間検査の進め方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（１）検査（事前提出書類に基づく作成指導・コメント</a:t>
            </a:r>
            <a:r>
              <a:rPr lang="en-US" altLang="ja-JP" sz="1050" dirty="0">
                <a:effectLst/>
                <a:latin typeface="Times New Roman" panose="02020603050405020304" pitchFamily="18" charset="0"/>
              </a:rPr>
              <a:t>30 </a:t>
            </a:r>
            <a:r>
              <a:rPr lang="ja-JP" altLang="en-US" sz="1050" dirty="0">
                <a:effectLst/>
                <a:latin typeface="Courier New" panose="02070309020205020404" pitchFamily="49" charset="0"/>
              </a:rPr>
              <a:t>分～</a:t>
            </a:r>
            <a:r>
              <a:rPr lang="en-US" altLang="ja-JP" sz="1050" dirty="0">
                <a:effectLst/>
                <a:latin typeface="Times New Roman" panose="02020603050405020304" pitchFamily="18" charset="0"/>
              </a:rPr>
              <a:t>1 </a:t>
            </a:r>
            <a:r>
              <a:rPr lang="ja-JP" altLang="en-US" sz="1050" dirty="0">
                <a:effectLst/>
                <a:latin typeface="Courier New" panose="02070309020205020404" pitchFamily="49" charset="0"/>
              </a:rPr>
              <a:t>時間）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・実施計画、資金計画との変更点及び変更理由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・作成されるべき証拠書類の有無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・目標達成に向けた今後のスケジュール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・中間検査以降の経費執行予定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・物品検査（調達済物品がある場合）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（２）実績報告に向けての伝達事項</a:t>
            </a:r>
            <a:r>
              <a:rPr lang="ja-JP" altLang="en-US" sz="1050" dirty="0">
                <a:effectLst/>
                <a:latin typeface="Times New Roman" panose="02020603050405020304" pitchFamily="18" charset="0"/>
              </a:rPr>
              <a:t> </a:t>
            </a:r>
            <a:br>
              <a:rPr lang="ja-JP" altLang="en-US" sz="1050" dirty="0"/>
            </a:br>
            <a:r>
              <a:rPr lang="ja-JP" altLang="en-US" sz="1050" dirty="0">
                <a:effectLst/>
                <a:latin typeface="Courier New" panose="02070309020205020404" pitchFamily="49" charset="0"/>
              </a:rPr>
              <a:t>（３）その他</a:t>
            </a:r>
            <a:endParaRPr lang="ja-JP" altLang="en-US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EC3C16-2581-4CFF-82B3-06388E2DE10C}"/>
              </a:ext>
            </a:extLst>
          </p:cNvPr>
          <p:cNvSpPr txBox="1"/>
          <p:nvPr/>
        </p:nvSpPr>
        <p:spPr>
          <a:xfrm>
            <a:off x="1487837" y="7277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総務省中間検査結果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A8790-FA0E-4618-92E5-CDC1C607E9EB}"/>
              </a:ext>
            </a:extLst>
          </p:cNvPr>
          <p:cNvSpPr txBox="1"/>
          <p:nvPr/>
        </p:nvSpPr>
        <p:spPr>
          <a:xfrm>
            <a:off x="278369" y="5347748"/>
            <a:ext cx="8520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主要</a:t>
            </a:r>
            <a:r>
              <a:rPr kumimoji="1" lang="en-US" altLang="ja-JP" sz="2000" b="1" dirty="0"/>
              <a:t>3</a:t>
            </a:r>
            <a:r>
              <a:rPr kumimoji="1" lang="ja-JP" altLang="en-US" sz="2000" b="1" dirty="0"/>
              <a:t>社ステータス</a:t>
            </a:r>
            <a:endParaRPr kumimoji="1" lang="en-US" altLang="ja-JP" sz="2000" b="1" dirty="0"/>
          </a:p>
          <a:p>
            <a:r>
              <a:rPr kumimoji="1" lang="ja-JP" altLang="en-US" sz="2000" dirty="0"/>
              <a:t>　</a:t>
            </a:r>
            <a:r>
              <a:rPr kumimoji="1" lang="en-US" altLang="ja-JP" sz="2000" dirty="0"/>
              <a:t>OZ1</a:t>
            </a:r>
            <a:r>
              <a:rPr kumimoji="1" lang="ja-JP" altLang="en-US" sz="2000" dirty="0"/>
              <a:t>：　　　　　　　　調達申請済み⇒各社発注作業中＆開発スタート</a:t>
            </a:r>
            <a:endParaRPr kumimoji="1" lang="en-US" altLang="ja-JP" sz="2000" dirty="0"/>
          </a:p>
          <a:p>
            <a:r>
              <a:rPr kumimoji="1" lang="ja-JP" altLang="en-US" sz="2000" dirty="0"/>
              <a:t>　</a:t>
            </a:r>
            <a:r>
              <a:rPr kumimoji="1" lang="en-US" altLang="ja-JP" sz="2000" dirty="0"/>
              <a:t>NEC</a:t>
            </a:r>
            <a:r>
              <a:rPr kumimoji="1" lang="ja-JP" altLang="en-US" sz="2000" dirty="0"/>
              <a:t>ネッツエスアイ：　調達申請済み</a:t>
            </a:r>
            <a:endParaRPr kumimoji="1" lang="en-US" altLang="ja-JP" sz="2000" dirty="0"/>
          </a:p>
          <a:p>
            <a:r>
              <a:rPr kumimoji="1" lang="ja-JP" altLang="en-US" sz="2000" dirty="0"/>
              <a:t>　三井住友海上：　　　 調達申請済み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4065D7-1D4C-4232-AF36-ED564E392FE8}"/>
              </a:ext>
            </a:extLst>
          </p:cNvPr>
          <p:cNvSpPr txBox="1"/>
          <p:nvPr/>
        </p:nvSpPr>
        <p:spPr>
          <a:xfrm>
            <a:off x="77492" y="449408"/>
            <a:ext cx="112646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中間検査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/>
              <a:t>13:30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16:30</a:t>
            </a:r>
            <a:br>
              <a:rPr kumimoji="1" lang="en-US" altLang="ja-JP" dirty="0"/>
            </a:br>
            <a:r>
              <a:rPr kumimoji="1" lang="ja-JP" altLang="en-US" dirty="0"/>
              <a:t>　　指摘事項確認　約</a:t>
            </a:r>
            <a:r>
              <a:rPr kumimoji="1" lang="en-US" altLang="ja-JP" dirty="0"/>
              <a:t>30</a:t>
            </a:r>
            <a:r>
              <a:rPr kumimoji="1" lang="ja-JP" altLang="en-US" dirty="0"/>
              <a:t>か所　（これから最終検査に向けて修正）</a:t>
            </a:r>
            <a:endParaRPr kumimoji="1" lang="en-US" altLang="ja-JP" dirty="0"/>
          </a:p>
          <a:p>
            <a:r>
              <a:rPr kumimoji="1" lang="ja-JP" altLang="en-US" dirty="0"/>
              <a:t>　　・令和</a:t>
            </a:r>
            <a:r>
              <a:rPr kumimoji="1" lang="en-US" altLang="ja-JP" dirty="0"/>
              <a:t>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月中旬から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11</a:t>
            </a:r>
            <a:r>
              <a:rPr kumimoji="1" lang="ja-JP" altLang="en-US" dirty="0"/>
              <a:t>日に向けて最終報告書含めて作成⇒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月中旬あたりから総務省から依頼予定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dirty="0"/>
              <a:t>　　　　・各資料に関して、印刷またはデータで提出</a:t>
            </a:r>
            <a:endParaRPr kumimoji="1" lang="en-US" altLang="ja-JP" dirty="0"/>
          </a:p>
          <a:p>
            <a:r>
              <a:rPr kumimoji="1" lang="ja-JP" altLang="en-US" dirty="0"/>
              <a:t>　　　　　（講演会資料、開発データなどはデータ提出予定。保存箇所は報告書に記載）</a:t>
            </a:r>
            <a:endParaRPr kumimoji="1" lang="en-US" altLang="ja-JP" dirty="0"/>
          </a:p>
          <a:p>
            <a:r>
              <a:rPr kumimoji="1" lang="ja-JP" altLang="en-US" dirty="0"/>
              <a:t>　　　　・資産管理は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年間。毎年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月には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収支報告及び棚卸（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OZ1,NESIC,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三井住友海上）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dirty="0"/>
              <a:t>　　　　　　・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年間運用実態は指摘事項（特に</a:t>
            </a:r>
            <a:r>
              <a:rPr kumimoji="1" lang="en-US" altLang="ja-JP" dirty="0"/>
              <a:t>OZ1,NESIC,</a:t>
            </a:r>
            <a:r>
              <a:rPr kumimoji="1" lang="ja-JP" altLang="en-US" dirty="0"/>
              <a:t>三井住友海上のシステムが止まっていない事）</a:t>
            </a:r>
            <a:br>
              <a:rPr kumimoji="1" lang="en-US" altLang="ja-JP" dirty="0"/>
            </a:br>
            <a:r>
              <a:rPr kumimoji="1" lang="ja-JP" altLang="en-US" dirty="0"/>
              <a:t>　　　　　　・（かなりの確率（ほぼ</a:t>
            </a:r>
            <a:r>
              <a:rPr kumimoji="1" lang="en-US" altLang="ja-JP" dirty="0"/>
              <a:t>100%)</a:t>
            </a:r>
            <a:r>
              <a:rPr kumimoji="1" lang="ja-JP" altLang="en-US" dirty="0"/>
              <a:t>：会計監査が</a:t>
            </a:r>
            <a:r>
              <a:rPr kumimoji="1" lang="en-US" altLang="ja-JP" dirty="0"/>
              <a:t>1-2</a:t>
            </a:r>
            <a:r>
              <a:rPr kumimoji="1" lang="ja-JP" altLang="en-US" dirty="0"/>
              <a:t>年後入るので、しっかり確認）</a:t>
            </a:r>
            <a:endParaRPr kumimoji="1" lang="en-US" altLang="ja-JP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A6A9BA3-55AE-4047-B22F-0CE655ACBD17}"/>
              </a:ext>
            </a:extLst>
          </p:cNvPr>
          <p:cNvCxnSpPr/>
          <p:nvPr/>
        </p:nvCxnSpPr>
        <p:spPr>
          <a:xfrm>
            <a:off x="198408" y="3306090"/>
            <a:ext cx="117060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19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22A5EF-A458-4042-BDD3-9C4D777C63A4}"/>
              </a:ext>
            </a:extLst>
          </p:cNvPr>
          <p:cNvSpPr txBox="1"/>
          <p:nvPr/>
        </p:nvSpPr>
        <p:spPr>
          <a:xfrm>
            <a:off x="2761183" y="5864722"/>
            <a:ext cx="3649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ldhabi" panose="01000000000000000000" pitchFamily="2" charset="-78"/>
              </a:rPr>
              <a:t>医療、教育、セキュリティの分科会も設定予定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37DA600-521D-4A0F-9328-E358BF74C47E}"/>
              </a:ext>
            </a:extLst>
          </p:cNvPr>
          <p:cNvSpPr/>
          <p:nvPr/>
        </p:nvSpPr>
        <p:spPr>
          <a:xfrm>
            <a:off x="153862" y="866314"/>
            <a:ext cx="6233798" cy="5555054"/>
          </a:xfrm>
          <a:prstGeom prst="roundRect">
            <a:avLst>
              <a:gd name="adj" fmla="val 29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EC81A7A-27F6-4199-B15A-E6DEF96C35DA}"/>
              </a:ext>
            </a:extLst>
          </p:cNvPr>
          <p:cNvSpPr/>
          <p:nvPr/>
        </p:nvSpPr>
        <p:spPr>
          <a:xfrm>
            <a:off x="2669554" y="1072243"/>
            <a:ext cx="2025283" cy="4630176"/>
          </a:xfrm>
          <a:prstGeom prst="roundRect">
            <a:avLst>
              <a:gd name="adj" fmla="val 32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F589D05-C90D-4F26-8F76-534AFE5CAC95}"/>
              </a:ext>
            </a:extLst>
          </p:cNvPr>
          <p:cNvSpPr/>
          <p:nvPr/>
        </p:nvSpPr>
        <p:spPr>
          <a:xfrm>
            <a:off x="559466" y="1072243"/>
            <a:ext cx="2025283" cy="5203653"/>
          </a:xfrm>
          <a:prstGeom prst="roundRect">
            <a:avLst>
              <a:gd name="adj" fmla="val 323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91A4AF-C5EE-487E-A7AE-46A7C95B99D9}"/>
              </a:ext>
            </a:extLst>
          </p:cNvPr>
          <p:cNvSpPr/>
          <p:nvPr/>
        </p:nvSpPr>
        <p:spPr>
          <a:xfrm>
            <a:off x="153862" y="720842"/>
            <a:ext cx="1831576" cy="290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CSPFC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（代表理事 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OZ1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江川）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6D024F-CE98-4012-8A3F-63C3089DFDE6}"/>
              </a:ext>
            </a:extLst>
          </p:cNvPr>
          <p:cNvSpPr/>
          <p:nvPr/>
        </p:nvSpPr>
        <p:spPr>
          <a:xfrm>
            <a:off x="650831" y="1202633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見守り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95E19D-267E-47D4-B85F-C3D7133C0814}"/>
              </a:ext>
            </a:extLst>
          </p:cNvPr>
          <p:cNvSpPr/>
          <p:nvPr/>
        </p:nvSpPr>
        <p:spPr>
          <a:xfrm>
            <a:off x="650831" y="1652612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ヘルスケア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449BB4-C834-443D-8E83-7556283294C0}"/>
              </a:ext>
            </a:extLst>
          </p:cNvPr>
          <p:cNvSpPr/>
          <p:nvPr/>
        </p:nvSpPr>
        <p:spPr>
          <a:xfrm>
            <a:off x="650831" y="2102591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子育て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0740E99-6C1F-4822-92B3-5F9CE73D2E68}"/>
              </a:ext>
            </a:extLst>
          </p:cNvPr>
          <p:cNvSpPr/>
          <p:nvPr/>
        </p:nvSpPr>
        <p:spPr>
          <a:xfrm>
            <a:off x="650831" y="2552570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買物支援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3FD81DB-476D-444D-8E7C-128D619CC8D9}"/>
              </a:ext>
            </a:extLst>
          </p:cNvPr>
          <p:cNvSpPr/>
          <p:nvPr/>
        </p:nvSpPr>
        <p:spPr>
          <a:xfrm>
            <a:off x="650831" y="3002549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デジタル教育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13EC01-F21B-44D3-86E1-163B06AEFE5B}"/>
              </a:ext>
            </a:extLst>
          </p:cNvPr>
          <p:cNvSpPr/>
          <p:nvPr/>
        </p:nvSpPr>
        <p:spPr>
          <a:xfrm>
            <a:off x="650831" y="3452528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9088C34-CDDF-4887-9561-9039E27E7359}"/>
              </a:ext>
            </a:extLst>
          </p:cNvPr>
          <p:cNvSpPr/>
          <p:nvPr/>
        </p:nvSpPr>
        <p:spPr>
          <a:xfrm>
            <a:off x="650831" y="3902507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地域経済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78E7E7-D7C9-44F9-9723-505F0DB8D24B}"/>
              </a:ext>
            </a:extLst>
          </p:cNvPr>
          <p:cNvSpPr/>
          <p:nvPr/>
        </p:nvSpPr>
        <p:spPr>
          <a:xfrm>
            <a:off x="650831" y="4352486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モビリティ</a:t>
            </a:r>
          </a:p>
        </p:txBody>
      </p: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098C6B8F-CF10-40AF-B5F5-50CAEE49FF9F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-1190142" y="2656985"/>
            <a:ext cx="3486173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コネクタ: カギ線 15">
            <a:extLst>
              <a:ext uri="{FF2B5EF4-FFF2-40B4-BE49-F238E27FC236}">
                <a16:creationId xmlns:a16="http://schemas.microsoft.com/office/drawing/2014/main" id="{324D72A7-6EA8-4611-BC7C-B101372BC88A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-965153" y="2431996"/>
            <a:ext cx="3036194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コネクタ: カギ線 16">
            <a:extLst>
              <a:ext uri="{FF2B5EF4-FFF2-40B4-BE49-F238E27FC236}">
                <a16:creationId xmlns:a16="http://schemas.microsoft.com/office/drawing/2014/main" id="{97510502-8EA4-4B03-98F0-4593F6F00E77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-740163" y="2207006"/>
            <a:ext cx="2586215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2F46A937-1830-4B4E-B92E-8FB7150CC613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-515174" y="1982017"/>
            <a:ext cx="2136236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E73B8D96-24A7-4B79-B914-47202D69AF2B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-290184" y="1757027"/>
            <a:ext cx="1686257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C302ACA3-1F4B-4750-9275-A478B661EDB0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-65195" y="1532038"/>
            <a:ext cx="1236278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97BE07F5-6518-45C4-AAC0-8848112711EC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159795" y="1307048"/>
            <a:ext cx="786299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1EC61B9-682D-4436-849B-084E2053CAE5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384785" y="1082059"/>
            <a:ext cx="336319" cy="195773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B0E7BD-C45B-423E-A576-CF1DDD79B338}"/>
              </a:ext>
            </a:extLst>
          </p:cNvPr>
          <p:cNvSpPr txBox="1"/>
          <p:nvPr/>
        </p:nvSpPr>
        <p:spPr>
          <a:xfrm>
            <a:off x="539881" y="6001868"/>
            <a:ext cx="2129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分野毎のリーダーによる分科会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4F4759F-1DE1-4793-BF72-ED67FA18F98F}"/>
              </a:ext>
            </a:extLst>
          </p:cNvPr>
          <p:cNvSpPr txBox="1"/>
          <p:nvPr/>
        </p:nvSpPr>
        <p:spPr>
          <a:xfrm>
            <a:off x="128293" y="2249712"/>
            <a:ext cx="346249" cy="19662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正会員（または正会員指定企業）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38E2E9-05A9-4C1F-8991-9979439D6C7A}"/>
              </a:ext>
            </a:extLst>
          </p:cNvPr>
          <p:cNvSpPr txBox="1"/>
          <p:nvPr/>
        </p:nvSpPr>
        <p:spPr>
          <a:xfrm>
            <a:off x="2694042" y="1151141"/>
            <a:ext cx="21737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一般会員</a:t>
            </a:r>
            <a:b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I</a:t>
            </a:r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＆</a:t>
            </a:r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H</a:t>
            </a:r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アイテック阪急阪神株式会社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株式会社アーティフィス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株式会社アスコエパートナーズ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  <a:r>
              <a:rPr lang="en-US" altLang="ja-JP" sz="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Andeco</a:t>
            </a:r>
            <a:endParaRPr lang="en-US" altLang="ja-JP" sz="800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EMC Healthcare</a:t>
            </a:r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イッツ・コミュニケーションズ株式会社</a:t>
            </a:r>
          </a:p>
          <a:p>
            <a:r>
              <a:rPr lang="en-US" altLang="ja-JP" sz="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Intertrust</a:t>
            </a:r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Technologies Corporation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株式会社おてつたび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Green </a:t>
            </a:r>
            <a:r>
              <a:rPr lang="en-US" altLang="ja-JP" sz="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Bioanalytics</a:t>
            </a:r>
            <a:endParaRPr lang="en-US" altLang="ja-JP" sz="800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スクールエージェント株式会社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有限会社スパーク</a:t>
            </a:r>
          </a:p>
          <a:p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SWAT Mobility Japan </a:t>
            </a:r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セイコーソリューションズ株式会社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株式会社帝国データバンク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株式会社テクノガウス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トレンドマイクロ株式会社</a:t>
            </a:r>
          </a:p>
          <a:p>
            <a:r>
              <a:rPr lang="en-US" altLang="ja-JP" sz="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NoCode</a:t>
            </a:r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Japan </a:t>
            </a:r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</a:p>
          <a:p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Digital Platformer</a:t>
            </a:r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株式会社電通　関西支社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　電通国際情報サービス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株式会社日立社会情報サービス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株式会社ビットキー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株式会社ビューティー ヘルス ラボ マリア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モビリス・コンサルティング株式会社</a:t>
            </a:r>
          </a:p>
          <a:p>
            <a:r>
              <a:rPr lang="ja-JP" altLang="en-US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株式会社</a:t>
            </a:r>
            <a:r>
              <a:rPr lang="en-US" altLang="ja-JP" sz="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Robot Consulting</a:t>
            </a: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ABADE0-D25D-4CD7-BC66-F40135996EE6}"/>
              </a:ext>
            </a:extLst>
          </p:cNvPr>
          <p:cNvSpPr txBox="1"/>
          <p:nvPr/>
        </p:nvSpPr>
        <p:spPr>
          <a:xfrm>
            <a:off x="2752410" y="5415197"/>
            <a:ext cx="1942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各企業におけるサービス提供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3875C41-5376-4B0B-9BB6-EF7130B93FBE}"/>
              </a:ext>
            </a:extLst>
          </p:cNvPr>
          <p:cNvSpPr/>
          <p:nvPr/>
        </p:nvSpPr>
        <p:spPr>
          <a:xfrm>
            <a:off x="4779642" y="1065614"/>
            <a:ext cx="1518566" cy="1896896"/>
          </a:xfrm>
          <a:prstGeom prst="roundRect">
            <a:avLst>
              <a:gd name="adj" fmla="val 32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DB9DB0-35BE-48CA-A94A-B6E70F5FB9C9}"/>
              </a:ext>
            </a:extLst>
          </p:cNvPr>
          <p:cNvSpPr txBox="1"/>
          <p:nvPr/>
        </p:nvSpPr>
        <p:spPr>
          <a:xfrm>
            <a:off x="4816107" y="1072243"/>
            <a:ext cx="148210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賛助会員＆アドバイザー</a:t>
            </a:r>
            <a:b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Code for Osaka</a:t>
            </a:r>
            <a:b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大阪スマートシティ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パートナーズフォーラム</a:t>
            </a:r>
            <a:b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豊能町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○○市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福井県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○○県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C31C156-5288-40EC-8743-FAC86E7EE20D}"/>
              </a:ext>
            </a:extLst>
          </p:cNvPr>
          <p:cNvSpPr/>
          <p:nvPr/>
        </p:nvSpPr>
        <p:spPr>
          <a:xfrm>
            <a:off x="650831" y="4802465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インフラ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330C578-7012-4A72-A528-F57F69FF7B8A}"/>
              </a:ext>
            </a:extLst>
          </p:cNvPr>
          <p:cNvSpPr/>
          <p:nvPr/>
        </p:nvSpPr>
        <p:spPr>
          <a:xfrm>
            <a:off x="650831" y="5252444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デジタル行政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A6BA608-1554-4089-91C1-12112DDBFCDF}"/>
              </a:ext>
            </a:extLst>
          </p:cNvPr>
          <p:cNvSpPr/>
          <p:nvPr/>
        </p:nvSpPr>
        <p:spPr>
          <a:xfrm>
            <a:off x="650831" y="5702419"/>
            <a:ext cx="1831576" cy="290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8C7E0391-6340-4774-9043-CFEF83BC5986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-1420485" y="2876621"/>
            <a:ext cx="3944657" cy="197975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1E64974F-A587-4933-99A7-E55B56EEC4F3}"/>
              </a:ext>
            </a:extLst>
          </p:cNvPr>
          <p:cNvCxnSpPr>
            <a:cxnSpLocks/>
            <a:endCxn id="30" idx="1"/>
          </p:cNvCxnSpPr>
          <p:nvPr/>
        </p:nvCxnSpPr>
        <p:spPr>
          <a:xfrm rot="16200000" flipH="1">
            <a:off x="-1634214" y="3112872"/>
            <a:ext cx="4371014" cy="199076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29AC8F33-6BCA-483A-B104-5B1705A6D34C}"/>
              </a:ext>
            </a:extLst>
          </p:cNvPr>
          <p:cNvCxnSpPr>
            <a:cxnSpLocks/>
            <a:endCxn id="31" idx="1"/>
          </p:cNvCxnSpPr>
          <p:nvPr/>
        </p:nvCxnSpPr>
        <p:spPr>
          <a:xfrm rot="16200000" flipH="1">
            <a:off x="-1852344" y="3344717"/>
            <a:ext cx="4812642" cy="193707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4" descr="IB02">
            <a:extLst>
              <a:ext uri="{FF2B5EF4-FFF2-40B4-BE49-F238E27FC236}">
                <a16:creationId xmlns:a16="http://schemas.microsoft.com/office/drawing/2014/main" id="{F4F91B84-1705-44DB-B466-1084E3F3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78" y="1660152"/>
            <a:ext cx="1077469" cy="2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154ADDD-7C02-495C-9BFB-17AC761CF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90" y="2168943"/>
            <a:ext cx="823201" cy="173844"/>
          </a:xfrm>
          <a:prstGeom prst="rect">
            <a:avLst/>
          </a:prstGeom>
        </p:spPr>
      </p:pic>
      <p:pic>
        <p:nvPicPr>
          <p:cNvPr id="37" name="Picture 4" descr="IB02">
            <a:extLst>
              <a:ext uri="{FF2B5EF4-FFF2-40B4-BE49-F238E27FC236}">
                <a16:creationId xmlns:a16="http://schemas.microsoft.com/office/drawing/2014/main" id="{7BC01709-AF2F-4B83-9112-F0FCE602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77" y="2573805"/>
            <a:ext cx="1077469" cy="2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2368AED-497A-47DC-91DE-4C4CC1BEC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90" y="4842169"/>
            <a:ext cx="561691" cy="22018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DAC52B2-2BE3-444E-8DD2-DD10D5308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41" y="1282910"/>
            <a:ext cx="823201" cy="173844"/>
          </a:xfrm>
          <a:prstGeom prst="rect">
            <a:avLst/>
          </a:prstGeom>
        </p:spPr>
      </p:pic>
      <p:pic>
        <p:nvPicPr>
          <p:cNvPr id="40" name="Picture 12" descr="01_corp_brandlogo_S">
            <a:extLst>
              <a:ext uri="{FF2B5EF4-FFF2-40B4-BE49-F238E27FC236}">
                <a16:creationId xmlns:a16="http://schemas.microsoft.com/office/drawing/2014/main" id="{12272FD6-1E12-4256-B22D-A1B4BF84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40" y="4497958"/>
            <a:ext cx="512746" cy="1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7D65F92-F5CE-4475-B6BF-6C58DE3948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90" t="22903" r="36260" b="33465"/>
          <a:stretch/>
        </p:blipFill>
        <p:spPr>
          <a:xfrm>
            <a:off x="1947777" y="3019581"/>
            <a:ext cx="315890" cy="25391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A05502AF-9AED-47C9-89EA-DB54D9F3C1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90" t="22903" r="36260" b="33465"/>
          <a:stretch/>
        </p:blipFill>
        <p:spPr>
          <a:xfrm>
            <a:off x="1947777" y="3490441"/>
            <a:ext cx="315890" cy="25391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1E80287-4AF6-4C53-A913-C206DC86E4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90" t="22903" r="36260" b="33465"/>
          <a:stretch/>
        </p:blipFill>
        <p:spPr>
          <a:xfrm>
            <a:off x="1461333" y="3978539"/>
            <a:ext cx="193475" cy="15551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C4411DC-F5A8-4FC8-B258-FFF848B74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64" y="5369765"/>
            <a:ext cx="559878" cy="8460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FE67B91-6B52-4059-9602-A12E7B6391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90" t="22903" r="36260" b="33465"/>
          <a:stretch/>
        </p:blipFill>
        <p:spPr>
          <a:xfrm>
            <a:off x="2212615" y="5321069"/>
            <a:ext cx="193149" cy="155256"/>
          </a:xfrm>
          <a:prstGeom prst="rect">
            <a:avLst/>
          </a:prstGeom>
        </p:spPr>
      </p:pic>
      <p:pic>
        <p:nvPicPr>
          <p:cNvPr id="46" name="Picture 4" descr="IB02">
            <a:extLst>
              <a:ext uri="{FF2B5EF4-FFF2-40B4-BE49-F238E27FC236}">
                <a16:creationId xmlns:a16="http://schemas.microsoft.com/office/drawing/2014/main" id="{ED5C304E-81C4-46DC-AACD-4823228F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23" y="5737232"/>
            <a:ext cx="1077469" cy="2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67EA8D3-43CD-4AD4-B8B1-722016E47662}"/>
              </a:ext>
            </a:extLst>
          </p:cNvPr>
          <p:cNvSpPr txBox="1"/>
          <p:nvPr/>
        </p:nvSpPr>
        <p:spPr>
          <a:xfrm>
            <a:off x="4756056" y="6107098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2021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11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24</a:t>
            </a:r>
            <a:r>
              <a:rPr kumimoji="1" lang="ja-JP" altLang="en-US" sz="1200" dirty="0"/>
              <a:t>日現在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AAEDA94C-4E8F-4B47-94E9-D5EDD56BD9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596" y="3968072"/>
            <a:ext cx="814809" cy="189667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5E3458B-58D0-4549-94B7-4A68C2CB4E86}"/>
              </a:ext>
            </a:extLst>
          </p:cNvPr>
          <p:cNvSpPr txBox="1"/>
          <p:nvPr/>
        </p:nvSpPr>
        <p:spPr>
          <a:xfrm>
            <a:off x="6424126" y="1096477"/>
            <a:ext cx="55211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各自治体のワーキング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kumimoji="1" lang="ja-JP" altLang="en-US" dirty="0"/>
              <a:t>自治体展開する為の分科会？</a:t>
            </a:r>
            <a:endParaRPr kumimoji="1" lang="en-US" altLang="ja-JP" dirty="0"/>
          </a:p>
          <a:p>
            <a:r>
              <a:rPr kumimoji="1" lang="ja-JP" altLang="en-US" dirty="0"/>
              <a:t>　基本は大阪府内は</a:t>
            </a:r>
            <a:r>
              <a:rPr kumimoji="1" lang="en-US" altLang="ja-JP" dirty="0"/>
              <a:t>OSPF</a:t>
            </a:r>
            <a:r>
              <a:rPr kumimoji="1" lang="ja-JP" altLang="en-US" dirty="0"/>
              <a:t>コーディネーター主体</a:t>
            </a:r>
            <a:endParaRPr kumimoji="1" lang="en-US" altLang="ja-JP" dirty="0"/>
          </a:p>
          <a:p>
            <a:r>
              <a:rPr kumimoji="1" lang="ja-JP" altLang="en-US" dirty="0"/>
              <a:t>　大阪府外は、自治体指定または</a:t>
            </a:r>
            <a:r>
              <a:rPr kumimoji="1" lang="en-US" altLang="ja-JP" dirty="0"/>
              <a:t>CSPFC</a:t>
            </a:r>
            <a:r>
              <a:rPr kumimoji="1" lang="ja-JP" altLang="en-US" dirty="0"/>
              <a:t>からの推薦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まずは！</a:t>
            </a:r>
            <a:endParaRPr kumimoji="1" lang="en-US" altLang="ja-JP" b="1" dirty="0"/>
          </a:p>
          <a:p>
            <a:r>
              <a:rPr kumimoji="1" lang="ja-JP" altLang="en-US" dirty="0"/>
              <a:t>　　サービス分科会＆総務省案件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月末まで目途に各サービスの開始</a:t>
            </a:r>
            <a:endParaRPr kumimoji="1" lang="en-US" altLang="ja-JP" dirty="0"/>
          </a:p>
          <a:p>
            <a:r>
              <a:rPr kumimoji="1" lang="ja-JP" altLang="en-US" dirty="0"/>
              <a:t>　　現状のサービスからサービス連携に関して</a:t>
            </a:r>
            <a:br>
              <a:rPr kumimoji="1" lang="en-US" altLang="ja-JP" dirty="0"/>
            </a:br>
            <a:r>
              <a:rPr kumimoji="1" lang="ja-JP" altLang="en-US" dirty="0"/>
              <a:t>　　継続検討。</a:t>
            </a:r>
            <a:br>
              <a:rPr kumimoji="1" lang="en-US" altLang="ja-JP" dirty="0"/>
            </a:br>
            <a:r>
              <a:rPr kumimoji="1" lang="ja-JP" altLang="en-US" dirty="0"/>
              <a:t>　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月からデータ踏まえた連携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各自治体ワーキングは</a:t>
            </a:r>
            <a:r>
              <a:rPr kumimoji="1" lang="en-US" altLang="ja-JP" dirty="0"/>
              <a:t>2022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月目途立上げ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9F3687B-91EC-44EC-BE77-02A2BFAD1A49}"/>
              </a:ext>
            </a:extLst>
          </p:cNvPr>
          <p:cNvSpPr txBox="1"/>
          <p:nvPr/>
        </p:nvSpPr>
        <p:spPr>
          <a:xfrm>
            <a:off x="1449092" y="619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他自治体への展開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8DA2405C-4F30-4465-B1E8-7DBE1443C0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90" t="22903" r="36260" b="33465"/>
          <a:stretch/>
        </p:blipFill>
        <p:spPr>
          <a:xfrm>
            <a:off x="1571704" y="4355547"/>
            <a:ext cx="315890" cy="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F26266-4A70-4D4F-ABD3-43D1795F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129"/>
            <a:ext cx="12192000" cy="34017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C4C092-3A6E-4319-83BE-BA58914DA996}"/>
              </a:ext>
            </a:extLst>
          </p:cNvPr>
          <p:cNvSpPr txBox="1"/>
          <p:nvPr/>
        </p:nvSpPr>
        <p:spPr>
          <a:xfrm>
            <a:off x="1449092" y="6199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総務省提案時に提示している有償・無償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AAC8C7F-5DB9-48A0-A7AE-404F15E07D22}"/>
              </a:ext>
            </a:extLst>
          </p:cNvPr>
          <p:cNvSpPr/>
          <p:nvPr/>
        </p:nvSpPr>
        <p:spPr>
          <a:xfrm>
            <a:off x="9647695" y="1635071"/>
            <a:ext cx="2487478" cy="36188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8D2F61-E88A-4D95-AA79-48E147364FD8}"/>
              </a:ext>
            </a:extLst>
          </p:cNvPr>
          <p:cNvSpPr txBox="1"/>
          <p:nvPr/>
        </p:nvSpPr>
        <p:spPr>
          <a:xfrm>
            <a:off x="519193" y="705501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他自治体でも有償・無償でサービスを選べる為の整理も必要</a:t>
            </a:r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E380C4-3719-472A-BB88-A73FA670E039}"/>
              </a:ext>
            </a:extLst>
          </p:cNvPr>
          <p:cNvSpPr txBox="1"/>
          <p:nvPr/>
        </p:nvSpPr>
        <p:spPr>
          <a:xfrm>
            <a:off x="3270142" y="5961398"/>
            <a:ext cx="6094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dirty="0"/>
              <a:t>2022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2</a:t>
            </a:r>
            <a:r>
              <a:rPr kumimoji="1" lang="ja-JP" altLang="en-US" sz="3200" dirty="0"/>
              <a:t>月までには整理したい</a:t>
            </a:r>
          </a:p>
        </p:txBody>
      </p:sp>
    </p:spTree>
    <p:extLst>
      <p:ext uri="{BB962C8B-B14F-4D97-AF65-F5344CB8AC3E}">
        <p14:creationId xmlns:p14="http://schemas.microsoft.com/office/powerpoint/2010/main" val="4127344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FF7F-1D55-4C08-854C-15CB8C0F0A5F}"/>
              </a:ext>
            </a:extLst>
          </p:cNvPr>
          <p:cNvSpPr txBox="1"/>
          <p:nvPr/>
        </p:nvSpPr>
        <p:spPr>
          <a:xfrm>
            <a:off x="7465514" y="679343"/>
            <a:ext cx="427369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12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日からスタート予定</a:t>
            </a:r>
            <a:endParaRPr kumimoji="1" lang="en-US" altLang="ja-JP" sz="1200" dirty="0"/>
          </a:p>
          <a:p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Arial Unicode MS"/>
                <a:ea typeface="ＭＳ Ｐゴシック" panose="020B0600070205080204" pitchFamily="50" charset="-128"/>
              </a:rPr>
              <a:t>　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 Unicode MS"/>
                <a:ea typeface="ＭＳ Ｐゴシック" panose="020B0600070205080204" pitchFamily="50" charset="-128"/>
              </a:rPr>
              <a:t>中央公民館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Arial Unicode MS"/>
                <a:ea typeface="ＭＳ Ｐゴシック" panose="020B0600070205080204" pitchFamily="50" charset="-128"/>
              </a:rPr>
              <a:t>（東地区）</a:t>
            </a:r>
            <a:endParaRPr lang="en-US" altLang="ja-JP" sz="1200" b="0" i="0" u="none" strike="noStrike" dirty="0">
              <a:solidFill>
                <a:srgbClr val="000000"/>
              </a:solidFill>
              <a:effectLst/>
              <a:latin typeface="Arial Unicode MS"/>
              <a:ea typeface="ＭＳ Ｐゴシック" panose="020B0600070205080204" pitchFamily="50" charset="-128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Arial Unicode MS"/>
                <a:ea typeface="ＭＳ Ｐゴシック" panose="020B0600070205080204" pitchFamily="50" charset="-128"/>
              </a:rPr>
              <a:t>　阪急オアシス（西地区）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とよのていねいが講師担当</a:t>
            </a:r>
            <a:endParaRPr kumimoji="1" lang="en-US" altLang="ja-JP" sz="1200" dirty="0"/>
          </a:p>
          <a:p>
            <a:r>
              <a:rPr kumimoji="1" lang="ja-JP" altLang="en-US" sz="1050" dirty="0"/>
              <a:t>（スマホよろず相談室も検討中）</a:t>
            </a:r>
            <a:endParaRPr kumimoji="1" lang="en-US" altLang="ja-JP" sz="1050" dirty="0"/>
          </a:p>
          <a:p>
            <a:r>
              <a:rPr kumimoji="1" lang="ja-JP" altLang="en-US" sz="1050" dirty="0"/>
              <a:t>　＊デバイス配布</a:t>
            </a:r>
            <a:br>
              <a:rPr kumimoji="1" lang="en-US" altLang="ja-JP" sz="1050" dirty="0"/>
            </a:br>
            <a:r>
              <a:rPr kumimoji="1" lang="ja-JP" altLang="en-US" sz="1050" dirty="0"/>
              <a:t>　＊商品券配布</a:t>
            </a:r>
            <a:endParaRPr kumimoji="1" lang="en-US" altLang="ja-JP" sz="105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プロモーション</a:t>
            </a:r>
            <a:endParaRPr kumimoji="1" lang="en-US" altLang="ja-JP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050" dirty="0"/>
              <a:t>2</a:t>
            </a:r>
            <a:r>
              <a:rPr kumimoji="1" lang="ja-JP" altLang="en-US" sz="1050" dirty="0"/>
              <a:t>時間程度のセミナーなので企業でサービスを話したい方募集</a:t>
            </a:r>
            <a:endParaRPr kumimoji="1" lang="en-US" altLang="ja-JP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資料配布したい方募集</a:t>
            </a:r>
            <a:endParaRPr kumimoji="1" lang="en-US" altLang="ja-JP" sz="1050" dirty="0"/>
          </a:p>
          <a:p>
            <a:endParaRPr kumimoji="1" lang="en-US" altLang="ja-JP" sz="1200" dirty="0"/>
          </a:p>
          <a:p>
            <a:endParaRPr kumimoji="1" lang="ja-JP" altLang="en-US" sz="1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B06AE5-25F6-407E-9144-A34EE3E9AEB6}"/>
              </a:ext>
            </a:extLst>
          </p:cNvPr>
          <p:cNvSpPr txBox="1"/>
          <p:nvPr/>
        </p:nvSpPr>
        <p:spPr>
          <a:xfrm>
            <a:off x="998977" y="67934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チラシ　</a:t>
            </a:r>
            <a:r>
              <a:rPr kumimoji="1" lang="en-US" altLang="ja-JP" b="1" dirty="0"/>
              <a:t>FIX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5F9241-AE81-4D44-92CE-82463F196399}"/>
              </a:ext>
            </a:extLst>
          </p:cNvPr>
          <p:cNvSpPr txBox="1"/>
          <p:nvPr/>
        </p:nvSpPr>
        <p:spPr>
          <a:xfrm>
            <a:off x="1521438" y="6147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アプリ説明会（スマホ教室連携）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7BA7BF0-617C-475F-B96F-178CDFE2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2" y="1233339"/>
            <a:ext cx="3429297" cy="49534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8F2CF2B-A0E1-457D-BC36-11654AFB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58" y="1233339"/>
            <a:ext cx="3429297" cy="495342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9EE6CB-73A6-4B79-BC93-3CC1B4641D77}"/>
              </a:ext>
            </a:extLst>
          </p:cNvPr>
          <p:cNvSpPr txBox="1"/>
          <p:nvPr/>
        </p:nvSpPr>
        <p:spPr>
          <a:xfrm>
            <a:off x="7465514" y="3528363"/>
            <a:ext cx="455456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19</a:t>
            </a:r>
            <a:r>
              <a:rPr lang="ja-JP" altLang="en-US" sz="1100" dirty="0"/>
              <a:t>日</a:t>
            </a:r>
            <a:r>
              <a:rPr lang="en-US" altLang="ja-JP" sz="1100" dirty="0"/>
              <a:t>(</a:t>
            </a:r>
            <a:r>
              <a:rPr lang="ja-JP" altLang="en-US" sz="1100" dirty="0"/>
              <a:t>金</a:t>
            </a:r>
            <a:r>
              <a:rPr lang="en-US" altLang="ja-JP" sz="1100" dirty="0"/>
              <a:t>)</a:t>
            </a:r>
            <a:r>
              <a:rPr lang="ja-JP" altLang="en-US" sz="1100" dirty="0"/>
              <a:t>　　　　　　　　チラシ完成　　　　　　　　　　　　　　　　　　　　　　　　　＊江川様より印刷業者へ</a:t>
            </a:r>
            <a:br>
              <a:rPr lang="ja-JP" altLang="en-US" sz="1100" dirty="0"/>
            </a:b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22</a:t>
            </a:r>
            <a:r>
              <a:rPr lang="ja-JP" altLang="en-US" sz="1100" dirty="0"/>
              <a:t>日</a:t>
            </a:r>
            <a:r>
              <a:rPr lang="en-US" altLang="ja-JP" sz="1100" dirty="0"/>
              <a:t>(</a:t>
            </a:r>
            <a:r>
              <a:rPr lang="ja-JP" altLang="en-US" sz="1100" dirty="0"/>
              <a:t>月</a:t>
            </a:r>
            <a:r>
              <a:rPr lang="en-US" altLang="ja-JP" sz="1100" dirty="0"/>
              <a:t>)</a:t>
            </a:r>
            <a:r>
              <a:rPr lang="ja-JP" altLang="en-US" sz="1100" dirty="0"/>
              <a:t>午前中　　　　　</a:t>
            </a:r>
            <a:br>
              <a:rPr lang="en-US" altLang="ja-JP" sz="1100" dirty="0"/>
            </a:br>
            <a:r>
              <a:rPr lang="ja-JP" altLang="en-US" sz="1100" dirty="0"/>
              <a:t>　　　　</a:t>
            </a:r>
            <a:r>
              <a:rPr lang="en-US" altLang="ja-JP" sz="1100" dirty="0"/>
              <a:t>OZ1</a:t>
            </a:r>
            <a:r>
              <a:rPr lang="ja-JP" altLang="en-US" sz="1100" dirty="0"/>
              <a:t>よりチラシ納品　</a:t>
            </a:r>
            <a:r>
              <a:rPr lang="en-US" altLang="ja-JP" sz="1100" dirty="0"/>
              <a:t>(</a:t>
            </a:r>
            <a:r>
              <a:rPr lang="ja-JP" altLang="en-US" sz="1100" dirty="0"/>
              <a:t>納品先：役場</a:t>
            </a:r>
            <a:r>
              <a:rPr lang="en-US" altLang="ja-JP" sz="1100" dirty="0"/>
              <a:t>2</a:t>
            </a:r>
            <a:r>
              <a:rPr lang="ja-JP" altLang="en-US" sz="1100" dirty="0"/>
              <a:t>階まちづくり創造課</a:t>
            </a:r>
            <a:r>
              <a:rPr lang="en-US" altLang="ja-JP" sz="1100" dirty="0"/>
              <a:t>)</a:t>
            </a:r>
            <a:br>
              <a:rPr lang="en-US" altLang="ja-JP" sz="1100" dirty="0"/>
            </a:br>
            <a:r>
              <a:rPr lang="ja-JP" altLang="en-US" sz="1100" dirty="0"/>
              <a:t>　       ＊午前中納品　⇒　</a:t>
            </a:r>
            <a:r>
              <a:rPr lang="en-US" altLang="ja-JP" sz="1100" dirty="0"/>
              <a:t>22</a:t>
            </a:r>
            <a:r>
              <a:rPr lang="ja-JP" altLang="en-US" sz="1100" dirty="0"/>
              <a:t>日中に納品予定　　　　</a:t>
            </a:r>
            <a:br>
              <a:rPr lang="ja-JP" altLang="en-US" sz="1100" dirty="0"/>
            </a:br>
            <a:r>
              <a:rPr lang="ja-JP" altLang="en-US" sz="1100" dirty="0"/>
              <a:t>　　　　　　　　　　　　　　　　　　　　　　　　　　　　　　　　　　　　　　　　　　　 　</a:t>
            </a:r>
            <a:br>
              <a:rPr lang="ja-JP" altLang="en-US" sz="1100" dirty="0"/>
            </a:b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22</a:t>
            </a:r>
            <a:r>
              <a:rPr lang="ja-JP" altLang="en-US" sz="1100" dirty="0"/>
              <a:t>日</a:t>
            </a:r>
            <a:r>
              <a:rPr lang="en-US" altLang="ja-JP" sz="1100" dirty="0"/>
              <a:t>(</a:t>
            </a:r>
            <a:r>
              <a:rPr lang="ja-JP" altLang="en-US" sz="1100" dirty="0"/>
              <a:t>月</a:t>
            </a:r>
            <a:r>
              <a:rPr lang="en-US" altLang="ja-JP" sz="1100" dirty="0"/>
              <a:t>)</a:t>
            </a:r>
            <a:r>
              <a:rPr lang="ja-JP" altLang="en-US" sz="1100" dirty="0"/>
              <a:t>午後</a:t>
            </a:r>
            <a:r>
              <a:rPr lang="en-US" altLang="ja-JP" sz="1100" dirty="0"/>
              <a:t>3</a:t>
            </a:r>
            <a:r>
              <a:rPr lang="ja-JP" altLang="en-US" sz="1100" dirty="0"/>
              <a:t>時～</a:t>
            </a:r>
            <a:r>
              <a:rPr lang="en-US" altLang="ja-JP" sz="1100" dirty="0"/>
              <a:t>5</a:t>
            </a:r>
            <a:r>
              <a:rPr lang="ja-JP" altLang="en-US" sz="1100" dirty="0"/>
              <a:t>時 業者チラシ受取り　　　　　　　　　　　　　　　　　　　　　　　 ＊業者受取日</a:t>
            </a: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24</a:t>
            </a:r>
            <a:r>
              <a:rPr lang="ja-JP" altLang="en-US" sz="1100" dirty="0"/>
              <a:t>日午前中に変更</a:t>
            </a:r>
            <a:br>
              <a:rPr lang="ja-JP" altLang="en-US" sz="1100" dirty="0"/>
            </a:br>
            <a:r>
              <a:rPr lang="en-US" altLang="ja-JP" sz="1100" dirty="0">
                <a:highlight>
                  <a:srgbClr val="FFFF00"/>
                </a:highlight>
              </a:rPr>
              <a:t>11</a:t>
            </a:r>
            <a:r>
              <a:rPr lang="ja-JP" altLang="en-US" sz="1100" dirty="0">
                <a:highlight>
                  <a:srgbClr val="FFFF00"/>
                </a:highlight>
              </a:rPr>
              <a:t>月</a:t>
            </a:r>
            <a:r>
              <a:rPr lang="en-US" altLang="ja-JP" sz="1100" dirty="0">
                <a:highlight>
                  <a:srgbClr val="FFFF00"/>
                </a:highlight>
              </a:rPr>
              <a:t>25</a:t>
            </a:r>
            <a:r>
              <a:rPr lang="ja-JP" altLang="en-US" sz="1100" dirty="0">
                <a:highlight>
                  <a:srgbClr val="FFFF00"/>
                </a:highlight>
              </a:rPr>
              <a:t>日</a:t>
            </a:r>
            <a:r>
              <a:rPr lang="en-US" altLang="ja-JP" sz="1100" dirty="0">
                <a:highlight>
                  <a:srgbClr val="FFFF00"/>
                </a:highlight>
              </a:rPr>
              <a:t>(</a:t>
            </a:r>
            <a:r>
              <a:rPr lang="ja-JP" altLang="en-US" sz="1100" dirty="0">
                <a:highlight>
                  <a:srgbClr val="FFFF00"/>
                </a:highlight>
              </a:rPr>
              <a:t>木</a:t>
            </a:r>
            <a:r>
              <a:rPr lang="en-US" altLang="ja-JP" sz="1100" dirty="0">
                <a:highlight>
                  <a:srgbClr val="FFFF00"/>
                </a:highlight>
              </a:rPr>
              <a:t>)</a:t>
            </a:r>
            <a:r>
              <a:rPr lang="ja-JP" altLang="en-US" sz="1100" dirty="0">
                <a:highlight>
                  <a:srgbClr val="FFFF00"/>
                </a:highlight>
              </a:rPr>
              <a:t>　　　　　　　　朝刊にチラシ折り込み　　</a:t>
            </a:r>
            <a:endParaRPr lang="en-US" altLang="ja-JP" sz="1100" dirty="0">
              <a:highlight>
                <a:srgbClr val="FFFF00"/>
              </a:highlight>
            </a:endParaRPr>
          </a:p>
          <a:p>
            <a:r>
              <a:rPr lang="ja-JP" altLang="en-US" sz="1100" dirty="0">
                <a:highlight>
                  <a:srgbClr val="FFFF00"/>
                </a:highlight>
              </a:rPr>
              <a:t>　　＊朝刊チラシ折り込み日　</a:t>
            </a:r>
            <a:r>
              <a:rPr lang="en-US" altLang="ja-JP" sz="1100" dirty="0">
                <a:highlight>
                  <a:srgbClr val="FFFF00"/>
                </a:highlight>
              </a:rPr>
              <a:t>11</a:t>
            </a:r>
            <a:r>
              <a:rPr lang="ja-JP" altLang="en-US" sz="1100" dirty="0">
                <a:highlight>
                  <a:srgbClr val="FFFF00"/>
                </a:highlight>
              </a:rPr>
              <a:t>月</a:t>
            </a:r>
            <a:r>
              <a:rPr lang="en-US" altLang="ja-JP" sz="1100" dirty="0">
                <a:highlight>
                  <a:srgbClr val="FFFF00"/>
                </a:highlight>
              </a:rPr>
              <a:t>26</a:t>
            </a:r>
            <a:r>
              <a:rPr lang="ja-JP" altLang="en-US" sz="1100" dirty="0">
                <a:highlight>
                  <a:srgbClr val="FFFF00"/>
                </a:highlight>
              </a:rPr>
              <a:t>日に変更</a:t>
            </a:r>
            <a:br>
              <a:rPr lang="ja-JP" altLang="en-US" sz="1100" dirty="0">
                <a:highlight>
                  <a:srgbClr val="FFFF00"/>
                </a:highlight>
              </a:rPr>
            </a:b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28</a:t>
            </a:r>
            <a:r>
              <a:rPr lang="ja-JP" altLang="en-US" sz="1100" dirty="0"/>
              <a:t>日</a:t>
            </a:r>
            <a:r>
              <a:rPr lang="en-US" altLang="ja-JP" sz="1100" dirty="0"/>
              <a:t>(</a:t>
            </a:r>
            <a:r>
              <a:rPr lang="ja-JP" altLang="en-US" sz="1100" dirty="0"/>
              <a:t>日</a:t>
            </a:r>
            <a:r>
              <a:rPr lang="en-US" altLang="ja-JP" sz="1100" dirty="0"/>
              <a:t>)</a:t>
            </a:r>
            <a:r>
              <a:rPr lang="ja-JP" altLang="en-US" sz="1100" dirty="0"/>
              <a:t>　　　　　　　　申込み受付締め切り　　　　　　　　　　　　　　　　　　</a:t>
            </a:r>
            <a:br>
              <a:rPr lang="ja-JP" altLang="en-US" sz="1100" dirty="0"/>
            </a:br>
            <a:r>
              <a:rPr lang="en-US" altLang="ja-JP" sz="1100" dirty="0"/>
              <a:t>29</a:t>
            </a:r>
            <a:r>
              <a:rPr lang="ja-JP" altLang="en-US" sz="1100" dirty="0"/>
              <a:t>日</a:t>
            </a:r>
            <a:r>
              <a:rPr lang="en-US" altLang="ja-JP" sz="1100" dirty="0"/>
              <a:t>(</a:t>
            </a:r>
            <a:r>
              <a:rPr lang="ja-JP" altLang="en-US" sz="1100" dirty="0"/>
              <a:t>月</a:t>
            </a:r>
            <a:r>
              <a:rPr lang="en-US" altLang="ja-JP" sz="1100" dirty="0"/>
              <a:t>)</a:t>
            </a:r>
            <a:r>
              <a:rPr lang="ja-JP" altLang="en-US" sz="1100" dirty="0"/>
              <a:t>　　　　　    応募多数の場合は抽選、結果通知</a:t>
            </a:r>
            <a:br>
              <a:rPr lang="ja-JP" altLang="en-US" sz="1100" dirty="0"/>
            </a:br>
            <a:r>
              <a:rPr lang="en-US" altLang="ja-JP" sz="1100" dirty="0"/>
              <a:t>12</a:t>
            </a:r>
            <a:r>
              <a:rPr lang="ja-JP" altLang="en-US" sz="1100" dirty="0"/>
              <a:t>月</a:t>
            </a:r>
            <a:r>
              <a:rPr lang="en-US" altLang="ja-JP" sz="1100" dirty="0"/>
              <a:t>1</a:t>
            </a:r>
            <a:r>
              <a:rPr lang="ja-JP" altLang="en-US" sz="1100" dirty="0"/>
              <a:t>日</a:t>
            </a:r>
            <a:r>
              <a:rPr lang="en-US" altLang="ja-JP" sz="1100" dirty="0"/>
              <a:t>(</a:t>
            </a:r>
            <a:r>
              <a:rPr lang="ja-JP" altLang="en-US" sz="1100" dirty="0"/>
              <a:t>水</a:t>
            </a:r>
            <a:r>
              <a:rPr lang="en-US" altLang="ja-JP" sz="1100" dirty="0"/>
              <a:t>) </a:t>
            </a:r>
            <a:r>
              <a:rPr lang="ja-JP" altLang="en-US" sz="1100" dirty="0"/>
              <a:t>～　　　　　　　 スマホ教室スタート</a:t>
            </a:r>
          </a:p>
        </p:txBody>
      </p:sp>
    </p:spTree>
    <p:extLst>
      <p:ext uri="{BB962C8B-B14F-4D97-AF65-F5344CB8AC3E}">
        <p14:creationId xmlns:p14="http://schemas.microsoft.com/office/powerpoint/2010/main" val="134110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コネクタ: カギ線 2">
            <a:extLst>
              <a:ext uri="{FF2B5EF4-FFF2-40B4-BE49-F238E27FC236}">
                <a16:creationId xmlns:a16="http://schemas.microsoft.com/office/drawing/2014/main" id="{EAD3CB31-AD4D-443E-AE20-B5EA511D9A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13030" y="3493955"/>
            <a:ext cx="1351918" cy="1272517"/>
          </a:xfrm>
          <a:prstGeom prst="bentConnector2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941B4A15-C7B3-403B-9B6F-27F60E651174}"/>
              </a:ext>
            </a:extLst>
          </p:cNvPr>
          <p:cNvSpPr txBox="1">
            <a:spLocks/>
          </p:cNvSpPr>
          <p:nvPr/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2AEC3B-1B01-4F65-A99B-ED99E1C5F9AA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45CEB0-F423-4688-A99D-3DA724863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248" y="4276434"/>
            <a:ext cx="1008441" cy="198182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60E8631-578F-4FB5-900D-12DE69045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50" y="2130949"/>
            <a:ext cx="4619709" cy="17844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0E172E-5B49-4ABA-8E24-80F03395C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443" y="599737"/>
            <a:ext cx="1230053" cy="3315695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B787265-7F2F-42C8-B712-ED3971959B68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flipH="1">
            <a:off x="6229469" y="3915432"/>
            <a:ext cx="1" cy="361002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D920DC5-EA0B-4344-9E7D-0EF7D1ED5366}"/>
              </a:ext>
            </a:extLst>
          </p:cNvPr>
          <p:cNvCxnSpPr>
            <a:cxnSpLocks/>
          </p:cNvCxnSpPr>
          <p:nvPr/>
        </p:nvCxnSpPr>
        <p:spPr>
          <a:xfrm>
            <a:off x="1272208" y="3047043"/>
            <a:ext cx="349857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C73D7B3-496B-4404-B3EE-17968A292A4D}"/>
              </a:ext>
            </a:extLst>
          </p:cNvPr>
          <p:cNvCxnSpPr>
            <a:cxnSpLocks/>
          </p:cNvCxnSpPr>
          <p:nvPr/>
        </p:nvCxnSpPr>
        <p:spPr>
          <a:xfrm>
            <a:off x="2544417" y="3047043"/>
            <a:ext cx="260815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DAA77B5-C218-47A3-908D-EBF32878F8BD}"/>
              </a:ext>
            </a:extLst>
          </p:cNvPr>
          <p:cNvCxnSpPr>
            <a:cxnSpLocks/>
          </p:cNvCxnSpPr>
          <p:nvPr/>
        </p:nvCxnSpPr>
        <p:spPr>
          <a:xfrm>
            <a:off x="3713259" y="3050062"/>
            <a:ext cx="246237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FA00D88-93CF-4280-B2D5-000FC45CF61E}"/>
              </a:ext>
            </a:extLst>
          </p:cNvPr>
          <p:cNvCxnSpPr>
            <a:cxnSpLocks/>
          </p:cNvCxnSpPr>
          <p:nvPr/>
        </p:nvCxnSpPr>
        <p:spPr>
          <a:xfrm>
            <a:off x="4940159" y="3044761"/>
            <a:ext cx="674284" cy="1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8882C22F-257A-4050-8EBB-BDB6F13B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647" y="3561320"/>
            <a:ext cx="717195" cy="17352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692413A-E5D0-47DF-9796-877CE9A55D34}"/>
              </a:ext>
            </a:extLst>
          </p:cNvPr>
          <p:cNvSpPr/>
          <p:nvPr/>
        </p:nvSpPr>
        <p:spPr>
          <a:xfrm>
            <a:off x="7251588" y="1296062"/>
            <a:ext cx="1137037" cy="294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企業</a:t>
            </a:r>
            <a:r>
              <a:rPr kumimoji="1" lang="en-US" altLang="ja-JP" sz="1100" dirty="0"/>
              <a:t>App/Web</a:t>
            </a:r>
            <a:endParaRPr kumimoji="1" lang="ja-JP" altLang="en-US" sz="1100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789AB97-237C-4912-9B49-1DE2FE9F93C0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9115034" y="842100"/>
            <a:ext cx="20847" cy="3054247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CD67BC6-FACE-4339-A906-4CDACDA69BA0}"/>
              </a:ext>
            </a:extLst>
          </p:cNvPr>
          <p:cNvSpPr/>
          <p:nvPr/>
        </p:nvSpPr>
        <p:spPr>
          <a:xfrm>
            <a:off x="7262728" y="1742660"/>
            <a:ext cx="1137037" cy="294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企業</a:t>
            </a:r>
            <a:r>
              <a:rPr kumimoji="1" lang="en-US" altLang="ja-JP" sz="1100" dirty="0"/>
              <a:t>App/Web</a:t>
            </a:r>
            <a:endParaRPr kumimoji="1" lang="ja-JP" altLang="en-US" sz="11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FAB2756-F0F0-4C4C-846E-AA0801A40BB0}"/>
              </a:ext>
            </a:extLst>
          </p:cNvPr>
          <p:cNvSpPr/>
          <p:nvPr/>
        </p:nvSpPr>
        <p:spPr>
          <a:xfrm>
            <a:off x="7251587" y="2189258"/>
            <a:ext cx="1137037" cy="294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企業</a:t>
            </a:r>
            <a:r>
              <a:rPr kumimoji="1" lang="en-US" altLang="ja-JP" sz="1100" dirty="0"/>
              <a:t>App/Web</a:t>
            </a:r>
            <a:endParaRPr kumimoji="1" lang="ja-JP" altLang="en-US" sz="11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97556B2-BE9A-4D00-BBDE-E4EFBF68B46F}"/>
              </a:ext>
            </a:extLst>
          </p:cNvPr>
          <p:cNvSpPr/>
          <p:nvPr/>
        </p:nvSpPr>
        <p:spPr>
          <a:xfrm>
            <a:off x="7251586" y="2647782"/>
            <a:ext cx="1137037" cy="294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企業</a:t>
            </a:r>
            <a:r>
              <a:rPr kumimoji="1" lang="en-US" altLang="ja-JP" sz="1100" dirty="0"/>
              <a:t>App/Web</a:t>
            </a:r>
            <a:endParaRPr kumimoji="1" lang="ja-JP" altLang="en-US" sz="1100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5805A3C-8391-488C-816F-F3753E3072D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844496" y="1443161"/>
            <a:ext cx="407092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E0293EC-72F2-465F-86DA-598D73727787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844496" y="1889759"/>
            <a:ext cx="418232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C806306-E53C-4263-B5DE-CAFA69928CA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880813" y="2336357"/>
            <a:ext cx="370774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79A2389-DEE0-4857-837E-2441D6A433E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862655" y="2786928"/>
            <a:ext cx="388931" cy="7953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335FE85-9772-4DD7-A37E-04066E96B60A}"/>
              </a:ext>
            </a:extLst>
          </p:cNvPr>
          <p:cNvSpPr txBox="1"/>
          <p:nvPr/>
        </p:nvSpPr>
        <p:spPr>
          <a:xfrm>
            <a:off x="6729685" y="1130166"/>
            <a:ext cx="6367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err="1"/>
              <a:t>deeplink</a:t>
            </a:r>
            <a:endParaRPr kumimoji="1" lang="ja-JP" altLang="en-US" sz="9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35B239F-15F1-4EF0-89EF-1ECFCC7AAC40}"/>
              </a:ext>
            </a:extLst>
          </p:cNvPr>
          <p:cNvSpPr txBox="1"/>
          <p:nvPr/>
        </p:nvSpPr>
        <p:spPr>
          <a:xfrm>
            <a:off x="6729685" y="1545081"/>
            <a:ext cx="8723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err="1"/>
              <a:t>Universallink</a:t>
            </a:r>
            <a:endParaRPr kumimoji="1" lang="ja-JP" altLang="en-US" sz="9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A968750-E922-4C80-9178-8B0502360F36}"/>
              </a:ext>
            </a:extLst>
          </p:cNvPr>
          <p:cNvSpPr txBox="1"/>
          <p:nvPr/>
        </p:nvSpPr>
        <p:spPr>
          <a:xfrm>
            <a:off x="6829151" y="211745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URL</a:t>
            </a:r>
            <a:endParaRPr kumimoji="1" lang="ja-JP" altLang="en-US" sz="9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486F435-0F5F-4E93-BD28-A0C9401887D9}"/>
              </a:ext>
            </a:extLst>
          </p:cNvPr>
          <p:cNvSpPr txBox="1"/>
          <p:nvPr/>
        </p:nvSpPr>
        <p:spPr>
          <a:xfrm>
            <a:off x="6761469" y="2473933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err="1"/>
              <a:t>WebAPI</a:t>
            </a:r>
            <a:endParaRPr kumimoji="1" lang="ja-JP" altLang="en-US" sz="900" dirty="0"/>
          </a:p>
        </p:txBody>
      </p:sp>
      <p:pic>
        <p:nvPicPr>
          <p:cNvPr id="27" name="Picture 2" descr="Data Icon 1743059">
            <a:extLst>
              <a:ext uri="{FF2B5EF4-FFF2-40B4-BE49-F238E27FC236}">
                <a16:creationId xmlns:a16="http://schemas.microsoft.com/office/drawing/2014/main" id="{8040CD2E-2E01-47B7-B530-B5A3B95C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4" y="1427470"/>
            <a:ext cx="228265" cy="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ata Icon 1743059">
            <a:extLst>
              <a:ext uri="{FF2B5EF4-FFF2-40B4-BE49-F238E27FC236}">
                <a16:creationId xmlns:a16="http://schemas.microsoft.com/office/drawing/2014/main" id="{EF29AE31-0C5D-4F2C-8A0D-2BE64DCE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65" y="1884793"/>
            <a:ext cx="228265" cy="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ata Icon 1743059">
            <a:extLst>
              <a:ext uri="{FF2B5EF4-FFF2-40B4-BE49-F238E27FC236}">
                <a16:creationId xmlns:a16="http://schemas.microsoft.com/office/drawing/2014/main" id="{B0C65721-20F6-40ED-B32E-1B92A946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3" y="2357894"/>
            <a:ext cx="228265" cy="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ata Icon 1743059">
            <a:extLst>
              <a:ext uri="{FF2B5EF4-FFF2-40B4-BE49-F238E27FC236}">
                <a16:creationId xmlns:a16="http://schemas.microsoft.com/office/drawing/2014/main" id="{E34C02C7-1E51-46B0-957D-E09379C4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43" y="2818778"/>
            <a:ext cx="228265" cy="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F5A51F2-7185-4914-B5D1-F6269681BA10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8554929" y="1541602"/>
            <a:ext cx="569460" cy="1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FD54117-D934-4DCF-AD27-6C22C248246D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8545330" y="1998791"/>
            <a:ext cx="566866" cy="135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D76964A-39B7-498B-B807-D72F5B27AAE9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8554928" y="2472026"/>
            <a:ext cx="566866" cy="1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045D241-76C2-4836-8F4D-86E23538E8CE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8543008" y="2929349"/>
            <a:ext cx="578786" cy="3562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562FCF5-8C73-4632-8389-8220113FAEBC}"/>
              </a:ext>
            </a:extLst>
          </p:cNvPr>
          <p:cNvSpPr txBox="1"/>
          <p:nvPr/>
        </p:nvSpPr>
        <p:spPr>
          <a:xfrm>
            <a:off x="8800685" y="59587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JP-Link</a:t>
            </a:r>
            <a:endParaRPr kumimoji="1" lang="ja-JP" altLang="en-US" sz="10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E1F4AA9-5849-4599-8825-DD8DBCDA2193}"/>
              </a:ext>
            </a:extLst>
          </p:cNvPr>
          <p:cNvSpPr/>
          <p:nvPr/>
        </p:nvSpPr>
        <p:spPr>
          <a:xfrm>
            <a:off x="2808184" y="4738488"/>
            <a:ext cx="908027" cy="12324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ID Provider</a:t>
            </a:r>
            <a:endParaRPr kumimoji="1" lang="ja-JP" altLang="en-US" sz="1100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2ED0AA38-4238-4346-9DF7-8959834DAE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32" y="3424816"/>
            <a:ext cx="717195" cy="173526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4198089-C632-4A02-A004-290245D24043}"/>
              </a:ext>
            </a:extLst>
          </p:cNvPr>
          <p:cNvSpPr/>
          <p:nvPr/>
        </p:nvSpPr>
        <p:spPr>
          <a:xfrm>
            <a:off x="2980161" y="3756422"/>
            <a:ext cx="555802" cy="143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/>
              <a:t>DP-DID</a:t>
            </a:r>
            <a:endParaRPr kumimoji="1" lang="ja-JP" altLang="en-US" sz="7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D83F34B-FA35-468C-9DA9-B23E96ED02A0}"/>
              </a:ext>
            </a:extLst>
          </p:cNvPr>
          <p:cNvSpPr/>
          <p:nvPr/>
        </p:nvSpPr>
        <p:spPr>
          <a:xfrm>
            <a:off x="4180693" y="3648083"/>
            <a:ext cx="555802" cy="143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/>
              <a:t>DP-DID</a:t>
            </a:r>
            <a:endParaRPr kumimoji="1" lang="ja-JP" altLang="en-US" sz="700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E34DA49-F4A5-42A4-9656-DA45338ABA63}"/>
              </a:ext>
            </a:extLst>
          </p:cNvPr>
          <p:cNvCxnSpPr>
            <a:cxnSpLocks/>
            <a:stCxn id="38" idx="2"/>
            <a:endCxn id="36" idx="0"/>
          </p:cNvCxnSpPr>
          <p:nvPr/>
        </p:nvCxnSpPr>
        <p:spPr>
          <a:xfrm>
            <a:off x="3258062" y="3899528"/>
            <a:ext cx="4136" cy="83896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DC2891D-86E3-4F24-9734-F84C7E267E6D}"/>
              </a:ext>
            </a:extLst>
          </p:cNvPr>
          <p:cNvSpPr txBox="1"/>
          <p:nvPr/>
        </p:nvSpPr>
        <p:spPr>
          <a:xfrm>
            <a:off x="2188257" y="434710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ID</a:t>
            </a:r>
            <a:r>
              <a:rPr kumimoji="1" lang="ja-JP" altLang="en-US" sz="900" dirty="0"/>
              <a:t>無</a:t>
            </a:r>
            <a:endParaRPr kumimoji="1" lang="en-US" altLang="ja-JP" sz="900" dirty="0"/>
          </a:p>
          <a:p>
            <a:r>
              <a:rPr kumimoji="1" lang="ja-JP" altLang="en-US" sz="900" dirty="0"/>
              <a:t>　初期設定</a:t>
            </a:r>
            <a:r>
              <a:rPr kumimoji="1" lang="en-US" altLang="ja-JP" sz="900" dirty="0"/>
              <a:t>ID</a:t>
            </a:r>
            <a:r>
              <a:rPr kumimoji="1" lang="ja-JP" altLang="en-US" sz="900" dirty="0"/>
              <a:t>作成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7DF3A36-087E-4965-B155-766F35711F14}"/>
              </a:ext>
            </a:extLst>
          </p:cNvPr>
          <p:cNvSpPr txBox="1"/>
          <p:nvPr/>
        </p:nvSpPr>
        <p:spPr>
          <a:xfrm>
            <a:off x="6922911" y="3115829"/>
            <a:ext cx="1481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UAX</a:t>
            </a:r>
            <a:r>
              <a:rPr kumimoji="1" lang="ja-JP" altLang="en-US" sz="800" dirty="0"/>
              <a:t>には基本的な</a:t>
            </a:r>
            <a:r>
              <a:rPr kumimoji="1" lang="en-US" altLang="ja-JP" sz="800" dirty="0"/>
              <a:t>API</a:t>
            </a:r>
            <a:r>
              <a:rPr kumimoji="1" lang="ja-JP" altLang="en-US" sz="800" dirty="0"/>
              <a:t>で接続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50A3CA7-47A0-4C6E-BEB8-74929B07BB01}"/>
              </a:ext>
            </a:extLst>
          </p:cNvPr>
          <p:cNvSpPr txBox="1"/>
          <p:nvPr/>
        </p:nvSpPr>
        <p:spPr>
          <a:xfrm>
            <a:off x="4927967" y="27124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ID</a:t>
            </a:r>
            <a:r>
              <a:rPr kumimoji="1" lang="ja-JP" altLang="en-US" sz="900" dirty="0"/>
              <a:t>有</a:t>
            </a:r>
            <a:endParaRPr kumimoji="1" lang="en-US" altLang="ja-JP" sz="900" dirty="0"/>
          </a:p>
          <a:p>
            <a:r>
              <a:rPr kumimoji="1" lang="ja-JP" altLang="en-US" sz="900" dirty="0"/>
              <a:t>　ログイン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EBDB9FA-FD36-4243-A570-1708C177D509}"/>
              </a:ext>
            </a:extLst>
          </p:cNvPr>
          <p:cNvSpPr txBox="1"/>
          <p:nvPr/>
        </p:nvSpPr>
        <p:spPr>
          <a:xfrm>
            <a:off x="4399067" y="390710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ID</a:t>
            </a:r>
            <a:r>
              <a:rPr kumimoji="1" lang="ja-JP" altLang="en-US" sz="900" dirty="0"/>
              <a:t>有</a:t>
            </a:r>
            <a:endParaRPr kumimoji="1" lang="en-US" altLang="ja-JP" sz="900" dirty="0"/>
          </a:p>
          <a:p>
            <a:r>
              <a:rPr kumimoji="1" lang="ja-JP" altLang="en-US" sz="900" dirty="0"/>
              <a:t>　ログインデータ</a:t>
            </a:r>
            <a:r>
              <a:rPr kumimoji="1" lang="en-US" altLang="ja-JP" sz="900" dirty="0"/>
              <a:t>JPL</a:t>
            </a:r>
            <a:r>
              <a:rPr kumimoji="1" lang="ja-JP" altLang="en-US" sz="900" dirty="0"/>
              <a:t>共有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F0C2DDD-E93A-4857-90E6-0058A0A78684}"/>
              </a:ext>
            </a:extLst>
          </p:cNvPr>
          <p:cNvSpPr/>
          <p:nvPr/>
        </p:nvSpPr>
        <p:spPr>
          <a:xfrm>
            <a:off x="8100914" y="5061965"/>
            <a:ext cx="908027" cy="457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ID </a:t>
            </a:r>
            <a:r>
              <a:rPr kumimoji="1" lang="en-US" altLang="ja-JP" sz="800" dirty="0" err="1"/>
              <a:t>ProviderA</a:t>
            </a:r>
            <a:endParaRPr kumimoji="1" lang="en-US" altLang="ja-JP" sz="800" dirty="0"/>
          </a:p>
          <a:p>
            <a:pPr algn="ctr"/>
            <a:r>
              <a:rPr kumimoji="1" lang="en-US" altLang="ja-JP" sz="800" dirty="0"/>
              <a:t>PD-DID</a:t>
            </a:r>
            <a:br>
              <a:rPr kumimoji="1" lang="en-US" altLang="ja-JP" sz="800" dirty="0"/>
            </a:br>
            <a:r>
              <a:rPr kumimoji="1" lang="ja-JP" altLang="en-US" sz="800" dirty="0"/>
              <a:t>（</a:t>
            </a:r>
            <a:r>
              <a:rPr kumimoji="1" lang="en-US" altLang="ja-JP" sz="800" dirty="0"/>
              <a:t>IAL1</a:t>
            </a:r>
            <a:r>
              <a:rPr kumimoji="1" lang="ja-JP" altLang="en-US" sz="800" dirty="0"/>
              <a:t>）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A4DB29C-5977-456C-83AF-507433EAB881}"/>
              </a:ext>
            </a:extLst>
          </p:cNvPr>
          <p:cNvSpPr/>
          <p:nvPr/>
        </p:nvSpPr>
        <p:spPr>
          <a:xfrm>
            <a:off x="8100914" y="5639923"/>
            <a:ext cx="908027" cy="457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ID </a:t>
            </a:r>
            <a:r>
              <a:rPr kumimoji="1" lang="en-US" altLang="ja-JP" sz="800" dirty="0" err="1"/>
              <a:t>ProviderB</a:t>
            </a:r>
            <a:endParaRPr kumimoji="1" lang="en-US" altLang="ja-JP" sz="800" dirty="0"/>
          </a:p>
          <a:p>
            <a:pPr algn="ctr"/>
            <a:r>
              <a:rPr kumimoji="1" lang="en-US" altLang="ja-JP" sz="800" dirty="0" err="1"/>
              <a:t>eKYC</a:t>
            </a:r>
            <a:r>
              <a:rPr kumimoji="1" lang="en-US" altLang="ja-JP" sz="800" dirty="0"/>
              <a:t>-ID</a:t>
            </a:r>
          </a:p>
          <a:p>
            <a:pPr algn="ctr"/>
            <a:r>
              <a:rPr kumimoji="1" lang="ja-JP" altLang="en-US" sz="800" dirty="0"/>
              <a:t>（</a:t>
            </a:r>
            <a:r>
              <a:rPr kumimoji="1" lang="en-US" altLang="ja-JP" sz="800" dirty="0"/>
              <a:t>IAL2-3</a:t>
            </a:r>
            <a:r>
              <a:rPr kumimoji="1" lang="ja-JP" altLang="en-US" sz="800" dirty="0"/>
              <a:t>）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735DBC8-467E-471E-AC4F-CC4F6223DC97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761469" y="5290839"/>
            <a:ext cx="1339445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5D73D80-CD85-4462-BD7E-BCBEBC03AC3D}"/>
              </a:ext>
            </a:extLst>
          </p:cNvPr>
          <p:cNvSpPr/>
          <p:nvPr/>
        </p:nvSpPr>
        <p:spPr>
          <a:xfrm>
            <a:off x="7036900" y="4404261"/>
            <a:ext cx="908027" cy="457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Personal-Link</a:t>
            </a:r>
            <a:br>
              <a:rPr kumimoji="1" lang="en-US" altLang="ja-JP" sz="800" dirty="0"/>
            </a:br>
            <a:r>
              <a:rPr kumimoji="1" lang="en-US" altLang="ja-JP" sz="800" dirty="0"/>
              <a:t>DB</a:t>
            </a:r>
            <a:endParaRPr kumimoji="1" lang="ja-JP" altLang="en-US" sz="800" dirty="0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797FCD2-A93D-4312-8821-20CAF128C13B}"/>
              </a:ext>
            </a:extLst>
          </p:cNvPr>
          <p:cNvCxnSpPr>
            <a:endCxn id="48" idx="1"/>
          </p:cNvCxnSpPr>
          <p:nvPr/>
        </p:nvCxnSpPr>
        <p:spPr>
          <a:xfrm>
            <a:off x="6761469" y="4633135"/>
            <a:ext cx="275431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2B27191-7688-41F4-B926-B68DF38DD992}"/>
              </a:ext>
            </a:extLst>
          </p:cNvPr>
          <p:cNvSpPr txBox="1"/>
          <p:nvPr/>
        </p:nvSpPr>
        <p:spPr>
          <a:xfrm>
            <a:off x="6829151" y="3984218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マスター</a:t>
            </a:r>
            <a:r>
              <a:rPr kumimoji="1" lang="en-US" altLang="ja-JP" sz="800" dirty="0"/>
              <a:t>ID</a:t>
            </a:r>
            <a:r>
              <a:rPr kumimoji="1" lang="ja-JP" altLang="en-US" sz="800" dirty="0"/>
              <a:t>（</a:t>
            </a:r>
            <a:r>
              <a:rPr kumimoji="1" lang="en-US" altLang="ja-JP" sz="800" dirty="0"/>
              <a:t>ID</a:t>
            </a:r>
            <a:r>
              <a:rPr kumimoji="1" lang="ja-JP" altLang="en-US" sz="800" dirty="0"/>
              <a:t>利用不可：割振りナンバー）</a:t>
            </a:r>
            <a:endParaRPr kumimoji="1" lang="en-US" altLang="ja-JP" sz="800" dirty="0"/>
          </a:p>
          <a:p>
            <a:r>
              <a:rPr kumimoji="1" lang="ja-JP" altLang="en-US" sz="800" dirty="0"/>
              <a:t>　・</a:t>
            </a:r>
            <a:r>
              <a:rPr kumimoji="1" lang="en-US" altLang="ja-JP" sz="800" dirty="0"/>
              <a:t>ID</a:t>
            </a:r>
            <a:r>
              <a:rPr kumimoji="1" lang="ja-JP" altLang="en-US" sz="800" dirty="0"/>
              <a:t>リスト（変換テーブル）</a:t>
            </a:r>
            <a:endParaRPr kumimoji="1" lang="en-US" altLang="ja-JP" sz="800" dirty="0"/>
          </a:p>
          <a:p>
            <a:r>
              <a:rPr kumimoji="1" lang="ja-JP" altLang="en-US" sz="800" dirty="0"/>
              <a:t>　・</a:t>
            </a:r>
            <a:r>
              <a:rPr kumimoji="1" lang="en-US" altLang="ja-JP" sz="800" dirty="0"/>
              <a:t>JP-Link</a:t>
            </a:r>
            <a:r>
              <a:rPr kumimoji="1" lang="ja-JP" altLang="en-US" sz="800" dirty="0"/>
              <a:t>設定ファイル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B7568FC-C22C-41A9-B770-82FC0B8774C7}"/>
              </a:ext>
            </a:extLst>
          </p:cNvPr>
          <p:cNvSpPr txBox="1"/>
          <p:nvPr/>
        </p:nvSpPr>
        <p:spPr>
          <a:xfrm>
            <a:off x="6690443" y="5107110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OpenID Connect</a:t>
            </a:r>
            <a:endParaRPr kumimoji="1" lang="ja-JP" altLang="en-US" sz="800" dirty="0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BDCE6A10-578F-4449-B31A-9CA8F9DB1609}"/>
              </a:ext>
            </a:extLst>
          </p:cNvPr>
          <p:cNvCxnSpPr>
            <a:cxnSpLocks/>
          </p:cNvCxnSpPr>
          <p:nvPr/>
        </p:nvCxnSpPr>
        <p:spPr>
          <a:xfrm>
            <a:off x="6752214" y="5852740"/>
            <a:ext cx="1339445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7CD1926-FEE6-4A21-8312-164E2243460A}"/>
              </a:ext>
            </a:extLst>
          </p:cNvPr>
          <p:cNvSpPr txBox="1"/>
          <p:nvPr/>
        </p:nvSpPr>
        <p:spPr>
          <a:xfrm>
            <a:off x="6681188" y="5669011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OpenID Connect</a:t>
            </a:r>
            <a:endParaRPr kumimoji="1" lang="ja-JP" altLang="en-US" sz="800" dirty="0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5807331-3C19-49A3-8D22-B31110FE14B7}"/>
              </a:ext>
            </a:extLst>
          </p:cNvPr>
          <p:cNvCxnSpPr>
            <a:cxnSpLocks/>
          </p:cNvCxnSpPr>
          <p:nvPr/>
        </p:nvCxnSpPr>
        <p:spPr>
          <a:xfrm>
            <a:off x="9690982" y="4921857"/>
            <a:ext cx="0" cy="1336406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2" descr="Data Icon 1743059">
            <a:extLst>
              <a:ext uri="{FF2B5EF4-FFF2-40B4-BE49-F238E27FC236}">
                <a16:creationId xmlns:a16="http://schemas.microsoft.com/office/drawing/2014/main" id="{5BBE041D-36B3-48E2-8CBE-1D7B36D6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931" y="5176706"/>
            <a:ext cx="228265" cy="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E3714A8-A60D-4775-93EC-0626E787A4B7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9112196" y="5287277"/>
            <a:ext cx="578786" cy="3562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2" descr="Data Icon 1743059">
            <a:extLst>
              <a:ext uri="{FF2B5EF4-FFF2-40B4-BE49-F238E27FC236}">
                <a16:creationId xmlns:a16="http://schemas.microsoft.com/office/drawing/2014/main" id="{9CA3A7AB-2530-4A44-9B9D-25DECC0E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29" y="5782698"/>
            <a:ext cx="228265" cy="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CF85C56D-AB5A-4EBE-B5BC-B9459721A12F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9121794" y="5893269"/>
            <a:ext cx="578786" cy="3562"/>
          </a:xfrm>
          <a:prstGeom prst="line">
            <a:avLst/>
          </a:prstGeom>
          <a:ln w="3175">
            <a:solidFill>
              <a:srgbClr val="FFC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E2FB764-883E-4F66-AB95-88483BE877A8}"/>
              </a:ext>
            </a:extLst>
          </p:cNvPr>
          <p:cNvSpPr txBox="1"/>
          <p:nvPr/>
        </p:nvSpPr>
        <p:spPr>
          <a:xfrm>
            <a:off x="9336928" y="4706843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JP-Link</a:t>
            </a:r>
            <a:endParaRPr kumimoji="1" lang="ja-JP" altLang="en-US" sz="1000" dirty="0"/>
          </a:p>
        </p:txBody>
      </p:sp>
      <p:cxnSp>
        <p:nvCxnSpPr>
          <p:cNvPr id="60" name="コネクタ: カギ線 59">
            <a:extLst>
              <a:ext uri="{FF2B5EF4-FFF2-40B4-BE49-F238E27FC236}">
                <a16:creationId xmlns:a16="http://schemas.microsoft.com/office/drawing/2014/main" id="{8D0266B7-BEFF-471D-A9AE-B52589D7903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91322" y="3984330"/>
            <a:ext cx="823056" cy="685261"/>
          </a:xfrm>
          <a:prstGeom prst="bentConnector3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F043612B-39F6-41A2-8B45-0BB1B75E6DDC}"/>
              </a:ext>
            </a:extLst>
          </p:cNvPr>
          <p:cNvCxnSpPr>
            <a:cxnSpLocks/>
            <a:stCxn id="45" idx="0"/>
          </p:cNvCxnSpPr>
          <p:nvPr/>
        </p:nvCxnSpPr>
        <p:spPr>
          <a:xfrm rot="5400000" flipH="1" flipV="1">
            <a:off x="8906342" y="4002681"/>
            <a:ext cx="707870" cy="1410698"/>
          </a:xfrm>
          <a:prstGeom prst="bentConnector2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55823A9-02EF-4D9B-9730-2AA723433C51}"/>
              </a:ext>
            </a:extLst>
          </p:cNvPr>
          <p:cNvSpPr txBox="1"/>
          <p:nvPr/>
        </p:nvSpPr>
        <p:spPr>
          <a:xfrm>
            <a:off x="10003743" y="4248940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デフォルト</a:t>
            </a:r>
            <a:r>
              <a:rPr kumimoji="1" lang="en-US" altLang="ja-JP" sz="800" dirty="0"/>
              <a:t>ID</a:t>
            </a:r>
          </a:p>
          <a:p>
            <a:r>
              <a:rPr kumimoji="1" lang="ja-JP" altLang="en-US" sz="800" dirty="0"/>
              <a:t>　・メールアドレス</a:t>
            </a:r>
            <a:endParaRPr kumimoji="1" lang="en-US" altLang="ja-JP" sz="800" dirty="0"/>
          </a:p>
          <a:p>
            <a:r>
              <a:rPr kumimoji="1" lang="ja-JP" altLang="en-US" sz="800" dirty="0"/>
              <a:t>　・個人自己申告データ</a:t>
            </a:r>
            <a:endParaRPr kumimoji="1" lang="en-US" altLang="ja-JP" sz="800" dirty="0"/>
          </a:p>
          <a:p>
            <a:r>
              <a:rPr kumimoji="1" lang="ja-JP" altLang="en-US" sz="800" dirty="0"/>
              <a:t>　・他</a:t>
            </a:r>
            <a:r>
              <a:rPr kumimoji="1" lang="en-US" altLang="ja-JP" sz="800" dirty="0"/>
              <a:t>ID</a:t>
            </a:r>
            <a:r>
              <a:rPr kumimoji="1" lang="ja-JP" altLang="en-US" sz="800" dirty="0"/>
              <a:t>データリスト　</a:t>
            </a:r>
            <a:endParaRPr kumimoji="1" lang="en-US" altLang="ja-JP" sz="800" dirty="0"/>
          </a:p>
          <a:p>
            <a:endParaRPr kumimoji="1" lang="en-US" altLang="ja-JP" sz="800" dirty="0"/>
          </a:p>
        </p:txBody>
      </p:sp>
      <p:pic>
        <p:nvPicPr>
          <p:cNvPr id="63" name="Picture 2" descr="Data Icon 1743059">
            <a:extLst>
              <a:ext uri="{FF2B5EF4-FFF2-40B4-BE49-F238E27FC236}">
                <a16:creationId xmlns:a16="http://schemas.microsoft.com/office/drawing/2014/main" id="{6BA5598D-9021-44CB-9233-D2FDA90E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88" y="801619"/>
            <a:ext cx="228265" cy="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B8FCCF47-028E-4999-B804-ADAB60966F8E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6909453" y="909169"/>
            <a:ext cx="2202743" cy="6583"/>
          </a:xfrm>
          <a:prstGeom prst="line">
            <a:avLst/>
          </a:prstGeom>
          <a:ln w="31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52A983C-1380-480E-A996-0E9367DB46E1}"/>
              </a:ext>
            </a:extLst>
          </p:cNvPr>
          <p:cNvSpPr txBox="1"/>
          <p:nvPr/>
        </p:nvSpPr>
        <p:spPr>
          <a:xfrm>
            <a:off x="8572439" y="4898958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ID</a:t>
            </a:r>
            <a:r>
              <a:rPr kumimoji="1" lang="ja-JP" altLang="en-US" sz="800" dirty="0"/>
              <a:t>変換テーブル有</a:t>
            </a:r>
            <a:endParaRPr kumimoji="1" lang="en-US" altLang="ja-JP" sz="8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0D625FC-F9C6-4E50-8642-7DC637F1832B}"/>
              </a:ext>
            </a:extLst>
          </p:cNvPr>
          <p:cNvSpPr txBox="1"/>
          <p:nvPr/>
        </p:nvSpPr>
        <p:spPr>
          <a:xfrm>
            <a:off x="8141690" y="6088986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ID</a:t>
            </a:r>
            <a:r>
              <a:rPr kumimoji="1" lang="ja-JP" altLang="en-US" sz="800" dirty="0"/>
              <a:t>変換テーブル無</a:t>
            </a:r>
            <a:endParaRPr kumimoji="1" lang="en-US" altLang="ja-JP" sz="800" dirty="0"/>
          </a:p>
          <a:p>
            <a:r>
              <a:rPr kumimoji="1" lang="en-US" altLang="ja-JP" sz="800" dirty="0"/>
              <a:t>ID</a:t>
            </a:r>
            <a:r>
              <a:rPr kumimoji="1" lang="ja-JP" altLang="en-US" sz="800" dirty="0"/>
              <a:t>共有・相互運用しない</a:t>
            </a:r>
            <a:endParaRPr kumimoji="1" lang="en-US" altLang="ja-JP" sz="800" dirty="0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1048B9CC-A420-478F-9D16-B0CFD698ACEE}"/>
              </a:ext>
            </a:extLst>
          </p:cNvPr>
          <p:cNvSpPr/>
          <p:nvPr/>
        </p:nvSpPr>
        <p:spPr>
          <a:xfrm>
            <a:off x="6035034" y="4430644"/>
            <a:ext cx="614932" cy="145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00" dirty="0"/>
              <a:t>PD-DID</a:t>
            </a:r>
            <a:r>
              <a:rPr kumimoji="1" lang="ja-JP" altLang="en-US" sz="500" dirty="0"/>
              <a:t>に移動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81AFE6-750E-4B09-8837-D63132E3DA0C}"/>
              </a:ext>
            </a:extLst>
          </p:cNvPr>
          <p:cNvSpPr txBox="1"/>
          <p:nvPr/>
        </p:nvSpPr>
        <p:spPr>
          <a:xfrm>
            <a:off x="1494156" y="7265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基本構成図概念図　</a:t>
            </a:r>
            <a:r>
              <a:rPr kumimoji="1" lang="en-US" altLang="ja-JP" dirty="0">
                <a:solidFill>
                  <a:schemeClr val="bg1"/>
                </a:solidFill>
              </a:rPr>
              <a:t>ID</a:t>
            </a:r>
            <a:r>
              <a:rPr kumimoji="1" lang="ja-JP" altLang="en-US" dirty="0">
                <a:solidFill>
                  <a:schemeClr val="bg1"/>
                </a:solidFill>
              </a:rPr>
              <a:t>とデータ連携の流れ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A40237D-9435-48A5-A3A5-BE5C655AC6F7}"/>
              </a:ext>
            </a:extLst>
          </p:cNvPr>
          <p:cNvSpPr txBox="1"/>
          <p:nvPr/>
        </p:nvSpPr>
        <p:spPr>
          <a:xfrm>
            <a:off x="350645" y="6489846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Confidential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OZ1</a:t>
            </a:r>
            <a:endParaRPr kumimoji="1" lang="ja-JP" altLang="en-US" sz="1200" dirty="0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9DD89C60-753D-4E9A-B9BC-CC6A26F8CD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34" y="1049611"/>
            <a:ext cx="1390026" cy="336318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721AF4F-8CBB-4D2A-A82E-E5AA43630056}"/>
              </a:ext>
            </a:extLst>
          </p:cNvPr>
          <p:cNvSpPr txBox="1"/>
          <p:nvPr/>
        </p:nvSpPr>
        <p:spPr>
          <a:xfrm>
            <a:off x="1751291" y="845694"/>
            <a:ext cx="2262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（予定）ドコモより</a:t>
            </a:r>
            <a:endParaRPr kumimoji="1" lang="en-US" altLang="ja-JP" b="1" dirty="0"/>
          </a:p>
          <a:p>
            <a:r>
              <a:rPr kumimoji="1" lang="ja-JP" altLang="en-US" sz="1400" dirty="0"/>
              <a:t>　</a:t>
            </a:r>
            <a:r>
              <a:rPr kumimoji="1" lang="en-US" altLang="ja-JP" sz="1400" dirty="0"/>
              <a:t>d</a:t>
            </a:r>
            <a:r>
              <a:rPr kumimoji="1" lang="ja-JP" altLang="en-US" sz="1400" dirty="0"/>
              <a:t>アカウント連携</a:t>
            </a:r>
            <a:endParaRPr kumimoji="1" lang="en-US" altLang="ja-JP" sz="1400" dirty="0"/>
          </a:p>
          <a:p>
            <a:r>
              <a:rPr kumimoji="1" lang="ja-JP" altLang="en-US" sz="1400" dirty="0"/>
              <a:t>　</a:t>
            </a:r>
            <a:r>
              <a:rPr kumimoji="1" lang="en-US" altLang="ja-JP" sz="1400" dirty="0"/>
              <a:t>8000</a:t>
            </a:r>
            <a:r>
              <a:rPr kumimoji="1" lang="ja-JP" altLang="en-US" sz="1400" dirty="0"/>
              <a:t>万人ユーザー</a:t>
            </a:r>
            <a:endParaRPr kumimoji="1" lang="en-US" altLang="ja-JP" sz="1400" dirty="0"/>
          </a:p>
          <a:p>
            <a:endParaRPr kumimoji="1" lang="ja-JP" altLang="en-US" dirty="0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D1B6C8CA-6B2A-41B8-9D12-54F01A9F640B}"/>
              </a:ext>
            </a:extLst>
          </p:cNvPr>
          <p:cNvSpPr/>
          <p:nvPr/>
        </p:nvSpPr>
        <p:spPr>
          <a:xfrm>
            <a:off x="9246381" y="1222866"/>
            <a:ext cx="126771" cy="188371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1B3A0FD-46EF-409A-8C1F-C5D353D66784}"/>
              </a:ext>
            </a:extLst>
          </p:cNvPr>
          <p:cNvSpPr txBox="1"/>
          <p:nvPr/>
        </p:nvSpPr>
        <p:spPr>
          <a:xfrm>
            <a:off x="9434343" y="175516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12</a:t>
            </a:r>
            <a:r>
              <a:rPr kumimoji="1" lang="ja-JP" altLang="en-US" sz="1200" dirty="0">
                <a:solidFill>
                  <a:srgbClr val="FF0000"/>
                </a:solidFill>
              </a:rPr>
              <a:t>月末にもらった</a:t>
            </a:r>
            <a:r>
              <a:rPr kumimoji="1" lang="en-US" altLang="ja-JP" sz="1200" dirty="0">
                <a:solidFill>
                  <a:srgbClr val="FF0000"/>
                </a:solidFill>
              </a:rPr>
              <a:t>API</a:t>
            </a:r>
            <a:r>
              <a:rPr kumimoji="1" lang="ja-JP" altLang="en-US" sz="1200" dirty="0">
                <a:solidFill>
                  <a:srgbClr val="FF0000"/>
                </a:solidFill>
              </a:rPr>
              <a:t>を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豊能アプリに接続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JP-Link</a:t>
            </a:r>
            <a:r>
              <a:rPr kumimoji="1" lang="ja-JP" altLang="en-US" sz="1200" dirty="0">
                <a:solidFill>
                  <a:srgbClr val="FF0000"/>
                </a:solidFill>
              </a:rPr>
              <a:t>は</a:t>
            </a:r>
            <a:r>
              <a:rPr kumimoji="1" lang="en-US" altLang="ja-JP" sz="1200" dirty="0">
                <a:solidFill>
                  <a:srgbClr val="FF0000"/>
                </a:solidFill>
              </a:rPr>
              <a:t>1</a:t>
            </a:r>
            <a:r>
              <a:rPr kumimoji="1" lang="ja-JP" altLang="en-US" sz="1200" dirty="0">
                <a:solidFill>
                  <a:srgbClr val="FF0000"/>
                </a:solidFill>
              </a:rPr>
              <a:t>月中旬から後半に接続</a:t>
            </a:r>
          </a:p>
        </p:txBody>
      </p: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482C6613-D849-439B-9AB0-A690CCB100F4}"/>
              </a:ext>
            </a:extLst>
          </p:cNvPr>
          <p:cNvSpPr/>
          <p:nvPr/>
        </p:nvSpPr>
        <p:spPr>
          <a:xfrm>
            <a:off x="9434343" y="1567161"/>
            <a:ext cx="2598001" cy="11453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14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2FE8AF4-5445-424B-8DFA-BAFAC1089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155" y="586481"/>
            <a:ext cx="6867525" cy="568503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D708E1-45A2-478D-ADA8-877066B8EC37}"/>
              </a:ext>
            </a:extLst>
          </p:cNvPr>
          <p:cNvSpPr txBox="1"/>
          <p:nvPr/>
        </p:nvSpPr>
        <p:spPr>
          <a:xfrm>
            <a:off x="1546809" y="6155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基本機能と遷移図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F740A1DA-AB17-49CB-961B-EED296535C93}"/>
              </a:ext>
            </a:extLst>
          </p:cNvPr>
          <p:cNvCxnSpPr/>
          <p:nvPr/>
        </p:nvCxnSpPr>
        <p:spPr>
          <a:xfrm>
            <a:off x="5388356" y="2371725"/>
            <a:ext cx="542925" cy="95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60A6B83-BBFA-4A81-B86C-068424284F78}"/>
              </a:ext>
            </a:extLst>
          </p:cNvPr>
          <p:cNvSpPr/>
          <p:nvPr/>
        </p:nvSpPr>
        <p:spPr>
          <a:xfrm>
            <a:off x="3478313" y="1604682"/>
            <a:ext cx="1927412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/>
              <a:t>d</a:t>
            </a:r>
            <a:r>
              <a:rPr lang="ja-JP" altLang="en-US" sz="1100" dirty="0"/>
              <a:t>アカウント</a:t>
            </a:r>
            <a:endParaRPr lang="en-US" altLang="ja-JP" sz="1100" dirty="0"/>
          </a:p>
          <a:p>
            <a:pPr algn="ctr"/>
            <a:r>
              <a:rPr kumimoji="1" lang="ja-JP" altLang="en-US" sz="1100" dirty="0"/>
              <a:t>ログインも検討</a:t>
            </a:r>
            <a:endParaRPr kumimoji="1" lang="en-US" altLang="ja-JP" sz="1100" dirty="0"/>
          </a:p>
          <a:p>
            <a:pPr algn="ctr"/>
            <a:r>
              <a:rPr lang="ja-JP" altLang="en-US" sz="1100" dirty="0"/>
              <a:t>その他キャリア</a:t>
            </a:r>
            <a:r>
              <a:rPr lang="en-US" altLang="ja-JP" sz="1100" dirty="0"/>
              <a:t>ID</a:t>
            </a:r>
            <a:r>
              <a:rPr lang="ja-JP" altLang="en-US" sz="1100" dirty="0"/>
              <a:t>も検討</a:t>
            </a:r>
            <a:endParaRPr kumimoji="1" lang="ja-JP" altLang="en-US" sz="11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18114B-01A5-41A0-9202-6545D1A35483}"/>
              </a:ext>
            </a:extLst>
          </p:cNvPr>
          <p:cNvSpPr/>
          <p:nvPr/>
        </p:nvSpPr>
        <p:spPr>
          <a:xfrm>
            <a:off x="3043526" y="5063170"/>
            <a:ext cx="2501152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/>
              <a:t>UI</a:t>
            </a:r>
            <a:r>
              <a:rPr lang="ja-JP" altLang="en-US" sz="1100" dirty="0"/>
              <a:t>は誰でも使いやすい工夫</a:t>
            </a:r>
            <a:endParaRPr lang="en-US" altLang="ja-JP" sz="1100" dirty="0"/>
          </a:p>
          <a:p>
            <a:pPr algn="ctr"/>
            <a:r>
              <a:rPr kumimoji="1" lang="ja-JP" altLang="en-US" sz="1100" dirty="0"/>
              <a:t>サービスカテゴリは</a:t>
            </a:r>
            <a:endParaRPr kumimoji="1" lang="en-US" altLang="ja-JP" sz="1100" dirty="0"/>
          </a:p>
          <a:p>
            <a:pPr algn="ctr"/>
            <a:r>
              <a:rPr lang="ja-JP" altLang="en-US" sz="1100" dirty="0"/>
              <a:t>豊能町とも相談</a:t>
            </a:r>
            <a:endParaRPr lang="en-US" altLang="ja-JP" sz="1100" dirty="0"/>
          </a:p>
          <a:p>
            <a:pPr algn="ctr"/>
            <a:r>
              <a:rPr kumimoji="1" lang="ja-JP" altLang="en-US" sz="1100" dirty="0"/>
              <a:t>（使えない機能はグレースケール）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55607E1-2CA2-4721-B49F-7A3D3E59EE82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544678" y="3917577"/>
            <a:ext cx="1618129" cy="155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0C6AF7-45C0-4AEF-9539-2A988B574407}"/>
              </a:ext>
            </a:extLst>
          </p:cNvPr>
          <p:cNvSpPr/>
          <p:nvPr/>
        </p:nvSpPr>
        <p:spPr>
          <a:xfrm>
            <a:off x="3158666" y="687687"/>
            <a:ext cx="2501152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ユニバーサルリンクや</a:t>
            </a:r>
            <a:r>
              <a:rPr kumimoji="1" lang="en-US" altLang="ja-JP" sz="1100" dirty="0" err="1"/>
              <a:t>DeepLink</a:t>
            </a:r>
            <a:r>
              <a:rPr kumimoji="1" lang="ja-JP" altLang="en-US" sz="1100" dirty="0"/>
              <a:t>などで</a:t>
            </a:r>
            <a:r>
              <a:rPr lang="ja-JP" altLang="en-US" sz="1100" dirty="0"/>
              <a:t>他社</a:t>
            </a:r>
            <a:r>
              <a:rPr lang="en-US" altLang="ja-JP" sz="1100" dirty="0"/>
              <a:t>App</a:t>
            </a:r>
            <a:r>
              <a:rPr lang="ja-JP" altLang="en-US" sz="1100" dirty="0"/>
              <a:t>を</a:t>
            </a:r>
            <a:r>
              <a:rPr lang="en-US" altLang="ja-JP" sz="1100" dirty="0"/>
              <a:t>Call</a:t>
            </a:r>
            <a:endParaRPr kumimoji="1" lang="ja-JP" altLang="en-US" sz="11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54F910C-3A5E-4EDE-91D3-3288A6522667}"/>
              </a:ext>
            </a:extLst>
          </p:cNvPr>
          <p:cNvCxnSpPr>
            <a:cxnSpLocks/>
          </p:cNvCxnSpPr>
          <p:nvPr/>
        </p:nvCxnSpPr>
        <p:spPr>
          <a:xfrm>
            <a:off x="5659818" y="1503476"/>
            <a:ext cx="756396" cy="692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E4F1010-9104-4E67-A66C-17874ED1A5C1}"/>
              </a:ext>
            </a:extLst>
          </p:cNvPr>
          <p:cNvSpPr/>
          <p:nvPr/>
        </p:nvSpPr>
        <p:spPr>
          <a:xfrm>
            <a:off x="8609208" y="178704"/>
            <a:ext cx="2501152" cy="3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アプリ無いサービスは</a:t>
            </a:r>
            <a:r>
              <a:rPr kumimoji="1" lang="en-US" altLang="ja-JP" sz="1100" dirty="0"/>
              <a:t>WEB</a:t>
            </a:r>
            <a:r>
              <a:rPr kumimoji="1" lang="ja-JP" altLang="en-US" sz="1100" dirty="0"/>
              <a:t>へ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FC8AFFE-E1C8-4D49-915E-8AB8075CDF4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584149" y="363371"/>
            <a:ext cx="1025059" cy="77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F57A7D5-DFD4-4DE6-A719-04C2B84C3C97}"/>
              </a:ext>
            </a:extLst>
          </p:cNvPr>
          <p:cNvSpPr/>
          <p:nvPr/>
        </p:nvSpPr>
        <p:spPr>
          <a:xfrm>
            <a:off x="9661157" y="3164096"/>
            <a:ext cx="2501152" cy="52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地域通貨や</a:t>
            </a:r>
            <a:r>
              <a:rPr kumimoji="1" lang="en-US" altLang="ja-JP" sz="1100" dirty="0"/>
              <a:t>d</a:t>
            </a:r>
            <a:r>
              <a:rPr kumimoji="1" lang="ja-JP" altLang="en-US" sz="1100" dirty="0"/>
              <a:t>払いなどと連携</a:t>
            </a:r>
            <a:endParaRPr kumimoji="1" lang="en-US" altLang="ja-JP" sz="1100" dirty="0"/>
          </a:p>
          <a:p>
            <a:pPr algn="ctr"/>
            <a:r>
              <a:rPr lang="en-US" altLang="ja-JP" sz="1100" dirty="0"/>
              <a:t>QR</a:t>
            </a:r>
            <a:r>
              <a:rPr lang="ja-JP" altLang="en-US" sz="1100" dirty="0"/>
              <a:t>で読込</a:t>
            </a:r>
            <a:endParaRPr kumimoji="1" lang="ja-JP" altLang="en-US" sz="11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F3E032C-81AA-49C2-AEE0-9A98DB48827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095137" y="3429000"/>
            <a:ext cx="1566020" cy="10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ECD052-822F-40CE-8F30-5E40AD12B37C}"/>
              </a:ext>
            </a:extLst>
          </p:cNvPr>
          <p:cNvSpPr/>
          <p:nvPr/>
        </p:nvSpPr>
        <p:spPr>
          <a:xfrm>
            <a:off x="9661157" y="5710898"/>
            <a:ext cx="2501152" cy="52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Personal-Link</a:t>
            </a:r>
            <a:r>
              <a:rPr kumimoji="1" lang="ja-JP" altLang="en-US" sz="1100" dirty="0"/>
              <a:t>は</a:t>
            </a:r>
            <a:r>
              <a:rPr kumimoji="1" lang="en-US" altLang="ja-JP" sz="1100" dirty="0"/>
              <a:t>Web</a:t>
            </a:r>
            <a:r>
              <a:rPr kumimoji="1" lang="ja-JP" altLang="en-US" sz="1100" dirty="0"/>
              <a:t>サービス</a:t>
            </a:r>
            <a:br>
              <a:rPr kumimoji="1" lang="en-US" altLang="ja-JP" sz="1100" dirty="0"/>
            </a:br>
            <a:r>
              <a:rPr kumimoji="1" lang="en-US" altLang="ja-JP" sz="1100" dirty="0"/>
              <a:t>JP-Link</a:t>
            </a:r>
            <a:r>
              <a:rPr kumimoji="1" lang="ja-JP" altLang="en-US" sz="1100" dirty="0"/>
              <a:t>でログインアカウント情報共有でログイン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AB2757A-1D79-424F-A763-BEB8B1D2051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792425" y="5611398"/>
            <a:ext cx="868732" cy="364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560E2F-AF3F-43A0-90E2-293C786A1788}"/>
              </a:ext>
            </a:extLst>
          </p:cNvPr>
          <p:cNvSpPr/>
          <p:nvPr/>
        </p:nvSpPr>
        <p:spPr>
          <a:xfrm>
            <a:off x="7969631" y="6494629"/>
            <a:ext cx="2501152" cy="311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豊能町の</a:t>
            </a:r>
            <a:r>
              <a:rPr kumimoji="1" lang="en-US" altLang="ja-JP" sz="1100" dirty="0"/>
              <a:t>RSS</a:t>
            </a:r>
            <a:r>
              <a:rPr kumimoji="1" lang="ja-JP" altLang="en-US" sz="1100" dirty="0"/>
              <a:t>など情報配信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0324450-C659-4A77-A107-6A82D05A7FD4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452483" y="5617415"/>
            <a:ext cx="517148" cy="1032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9DE1AF-1BEA-4CC3-810B-C4A4B402B770}"/>
              </a:ext>
            </a:extLst>
          </p:cNvPr>
          <p:cNvSpPr txBox="1"/>
          <p:nvPr/>
        </p:nvSpPr>
        <p:spPr>
          <a:xfrm>
            <a:off x="54266" y="687687"/>
            <a:ext cx="295465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基本</a:t>
            </a:r>
            <a:endParaRPr kumimoji="1" lang="en-US" altLang="ja-JP" sz="1200" b="1" dirty="0"/>
          </a:p>
          <a:p>
            <a:r>
              <a:rPr kumimoji="1" lang="ja-JP" altLang="en-US" sz="1200" dirty="0"/>
              <a:t>・ユーザーの利用ログデータ保存</a:t>
            </a:r>
            <a:br>
              <a:rPr kumimoji="1" lang="en-US" altLang="ja-JP" sz="1200" dirty="0"/>
            </a:br>
            <a:r>
              <a:rPr kumimoji="1" lang="ja-JP" altLang="en-US" sz="1200" dirty="0"/>
              <a:t>　　・クリック日時（履歴）</a:t>
            </a:r>
            <a:endParaRPr kumimoji="1" lang="en-US" altLang="ja-JP" sz="1200" dirty="0"/>
          </a:p>
          <a:p>
            <a:r>
              <a:rPr lang="ja-JP" altLang="en-US" sz="1200" dirty="0"/>
              <a:t>・</a:t>
            </a:r>
            <a:r>
              <a:rPr lang="en-US" altLang="ja-JP" sz="1200" dirty="0"/>
              <a:t>JP-Link</a:t>
            </a:r>
            <a:r>
              <a:rPr lang="ja-JP" altLang="en-US" sz="1200" dirty="0"/>
              <a:t>移植</a:t>
            </a:r>
            <a:br>
              <a:rPr lang="en-US" altLang="ja-JP" sz="1200" dirty="0"/>
            </a:br>
            <a:r>
              <a:rPr lang="ja-JP" altLang="en-US" sz="1200" dirty="0"/>
              <a:t>　・</a:t>
            </a:r>
            <a:r>
              <a:rPr lang="en-US" altLang="ja-JP" sz="1200" dirty="0"/>
              <a:t>Personal-Link</a:t>
            </a:r>
            <a:r>
              <a:rPr lang="ja-JP" altLang="en-US" sz="1200" dirty="0"/>
              <a:t>へ</a:t>
            </a:r>
            <a:endParaRPr lang="en-US" altLang="ja-JP" sz="1200" dirty="0"/>
          </a:p>
          <a:p>
            <a:r>
              <a:rPr lang="ja-JP" altLang="en-US" sz="1200" dirty="0"/>
              <a:t>　　　ログイン引き渡し</a:t>
            </a:r>
            <a:endParaRPr lang="en-US" altLang="ja-JP" sz="1200" dirty="0"/>
          </a:p>
          <a:p>
            <a:r>
              <a:rPr lang="ja-JP" altLang="en-US" sz="1200" dirty="0"/>
              <a:t>　　　</a:t>
            </a:r>
            <a:r>
              <a:rPr lang="en-US" altLang="ja-JP" sz="1200" dirty="0"/>
              <a:t>PL</a:t>
            </a:r>
            <a:r>
              <a:rPr lang="ja-JP" altLang="en-US" sz="1200" dirty="0"/>
              <a:t>から</a:t>
            </a:r>
            <a:r>
              <a:rPr lang="en-US" altLang="ja-JP" sz="1200" dirty="0"/>
              <a:t>App</a:t>
            </a:r>
            <a:r>
              <a:rPr lang="ja-JP" altLang="en-US" sz="1200" dirty="0"/>
              <a:t>のデータ提供</a:t>
            </a:r>
            <a:r>
              <a:rPr lang="en-US" altLang="ja-JP" sz="1200" dirty="0"/>
              <a:t>Switch</a:t>
            </a:r>
          </a:p>
          <a:p>
            <a:r>
              <a:rPr kumimoji="1" lang="ja-JP" altLang="en-US" sz="1200" dirty="0"/>
              <a:t>　・企業に利用履歴の共有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・カテゴリ毎アプリ配置</a:t>
            </a:r>
            <a:endParaRPr kumimoji="1"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 err="1"/>
              <a:t>DeepLink</a:t>
            </a:r>
            <a:r>
              <a:rPr lang="ja-JP" altLang="en-US" sz="1200" dirty="0"/>
              <a:t>で</a:t>
            </a:r>
            <a:r>
              <a:rPr lang="en-US" altLang="ja-JP" sz="1200" dirty="0" err="1"/>
              <a:t>AppCall</a:t>
            </a:r>
            <a:r>
              <a:rPr lang="ja-JP" altLang="en-US" sz="1200" dirty="0"/>
              <a:t>か</a:t>
            </a:r>
            <a:r>
              <a:rPr lang="en-US" altLang="ja-JP" sz="1200" dirty="0"/>
              <a:t>Web</a:t>
            </a:r>
            <a:r>
              <a:rPr lang="ja-JP" altLang="en-US" sz="1200" dirty="0"/>
              <a:t>へ</a:t>
            </a:r>
            <a:endParaRPr lang="en-US" altLang="ja-JP" sz="1200" dirty="0"/>
          </a:p>
          <a:p>
            <a:r>
              <a:rPr kumimoji="1" lang="ja-JP" altLang="en-US" sz="1200" dirty="0"/>
              <a:t>・アプリ表示</a:t>
            </a:r>
            <a:endParaRPr kumimoji="1" lang="en-US" altLang="ja-JP" sz="1200" dirty="0"/>
          </a:p>
          <a:p>
            <a:r>
              <a:rPr lang="ja-JP" altLang="en-US" sz="1200" dirty="0"/>
              <a:t>　各企業からのリクエスト加味</a:t>
            </a:r>
            <a:br>
              <a:rPr lang="en-US" altLang="ja-JP" sz="1200" dirty="0"/>
            </a:br>
            <a:r>
              <a:rPr lang="ja-JP" altLang="en-US" sz="1200" dirty="0"/>
              <a:t>　（商標が分かるなど）</a:t>
            </a:r>
            <a:endParaRPr lang="en-US" altLang="ja-JP" sz="1200" dirty="0"/>
          </a:p>
          <a:p>
            <a:r>
              <a:rPr kumimoji="1" lang="ja-JP" altLang="en-US" sz="1200" dirty="0"/>
              <a:t>・自治体から</a:t>
            </a:r>
            <a:r>
              <a:rPr kumimoji="1" lang="en-US" altLang="ja-JP" sz="1200" dirty="0"/>
              <a:t>Push</a:t>
            </a:r>
            <a:r>
              <a:rPr kumimoji="1" lang="ja-JP" altLang="en-US" sz="1200" dirty="0"/>
              <a:t>通知</a:t>
            </a:r>
            <a:endParaRPr kumimoji="1" lang="en-US" altLang="ja-JP" sz="1200" dirty="0"/>
          </a:p>
          <a:p>
            <a:r>
              <a:rPr lang="ja-JP" altLang="en-US" sz="1200" dirty="0"/>
              <a:t>　　</a:t>
            </a:r>
            <a:r>
              <a:rPr lang="en-US" altLang="ja-JP" sz="1200" dirty="0"/>
              <a:t>Home</a:t>
            </a:r>
            <a:r>
              <a:rPr lang="ja-JP" altLang="en-US" sz="1200" dirty="0"/>
              <a:t>で表示し、</a:t>
            </a:r>
            <a:r>
              <a:rPr lang="en-US" altLang="ja-JP" sz="1200" dirty="0"/>
              <a:t>Event</a:t>
            </a:r>
            <a:r>
              <a:rPr lang="ja-JP" altLang="en-US" sz="1200" dirty="0"/>
              <a:t>で確認</a:t>
            </a:r>
            <a:endParaRPr lang="en-US" altLang="ja-JP" sz="1200" dirty="0"/>
          </a:p>
          <a:p>
            <a:r>
              <a:rPr kumimoji="1" lang="ja-JP" altLang="en-US" sz="1200" dirty="0"/>
              <a:t>　　（イベント、健康診断、納税など）</a:t>
            </a:r>
            <a:endParaRPr kumimoji="1" lang="en-US" altLang="ja-JP" sz="1200" dirty="0"/>
          </a:p>
          <a:p>
            <a:endParaRPr lang="en-US" altLang="ja-JP" sz="1200" dirty="0"/>
          </a:p>
          <a:p>
            <a:r>
              <a:rPr kumimoji="1" lang="ja-JP" altLang="en-US" sz="1200" dirty="0"/>
              <a:t>・スケジュール</a:t>
            </a:r>
            <a:br>
              <a:rPr kumimoji="1" lang="en-US" altLang="ja-JP" sz="1200" dirty="0"/>
            </a:br>
            <a:r>
              <a:rPr kumimoji="1" lang="ja-JP" altLang="en-US" sz="1200" dirty="0"/>
              <a:t>　　個人のスケジュール管理？</a:t>
            </a:r>
            <a:br>
              <a:rPr kumimoji="1" lang="en-US" altLang="ja-JP" sz="1200" dirty="0"/>
            </a:br>
            <a:r>
              <a:rPr kumimoji="1" lang="ja-JP" altLang="en-US" sz="1200" dirty="0"/>
              <a:t>　　自治体イベントのスケジュール</a:t>
            </a:r>
            <a:endParaRPr kumimoji="1" lang="en-US" altLang="ja-JP" sz="1200" dirty="0"/>
          </a:p>
          <a:p>
            <a:r>
              <a:rPr lang="ja-JP" altLang="en-US" sz="1200" dirty="0"/>
              <a:t>　　（何か予約もさせるかは今後）</a:t>
            </a:r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lang="ja-JP" altLang="en-US" sz="1200" dirty="0"/>
              <a:t>（・</a:t>
            </a:r>
            <a:r>
              <a:rPr lang="en-US" altLang="ja-JP" sz="1200" dirty="0"/>
              <a:t>Click</a:t>
            </a:r>
            <a:r>
              <a:rPr lang="ja-JP" altLang="en-US" sz="1200" dirty="0"/>
              <a:t>普及）</a:t>
            </a:r>
            <a:endParaRPr lang="en-US" altLang="ja-JP" sz="1200" dirty="0"/>
          </a:p>
          <a:p>
            <a:r>
              <a:rPr kumimoji="1" lang="ja-JP" altLang="en-US" sz="1200" dirty="0"/>
              <a:t>　　地元企業のアプリ・サービスも連携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B922988-F11D-4B7C-AB7E-8D1FD11E6816}"/>
              </a:ext>
            </a:extLst>
          </p:cNvPr>
          <p:cNvSpPr/>
          <p:nvPr/>
        </p:nvSpPr>
        <p:spPr>
          <a:xfrm>
            <a:off x="3043526" y="4262715"/>
            <a:ext cx="2501152" cy="42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個別</a:t>
            </a:r>
            <a:r>
              <a:rPr kumimoji="1" lang="en-US" altLang="ja-JP" sz="1100" dirty="0"/>
              <a:t>Push</a:t>
            </a:r>
            <a:r>
              <a:rPr kumimoji="1" lang="ja-JP" altLang="en-US" sz="1100" dirty="0"/>
              <a:t>通知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E1CC63F-71F9-4AC9-97E6-0A5009AF883C}"/>
              </a:ext>
            </a:extLst>
          </p:cNvPr>
          <p:cNvCxnSpPr>
            <a:cxnSpLocks/>
          </p:cNvCxnSpPr>
          <p:nvPr/>
        </p:nvCxnSpPr>
        <p:spPr>
          <a:xfrm flipV="1">
            <a:off x="5544678" y="3509683"/>
            <a:ext cx="1618129" cy="92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13241E-B6DE-4E09-B992-4A1E9022484D}"/>
              </a:ext>
            </a:extLst>
          </p:cNvPr>
          <p:cNvSpPr txBox="1"/>
          <p:nvPr/>
        </p:nvSpPr>
        <p:spPr>
          <a:xfrm>
            <a:off x="350645" y="6489846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Confidential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OZ1</a:t>
            </a:r>
            <a:endParaRPr kumimoji="1" lang="ja-JP" altLang="en-US" sz="1200" dirty="0"/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D4000BA1-5F40-4C7D-B6C9-8FE44419752A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H="1" flipV="1">
            <a:off x="3043525" y="4473557"/>
            <a:ext cx="4845111" cy="2176734"/>
          </a:xfrm>
          <a:prstGeom prst="bentConnector3">
            <a:avLst>
              <a:gd name="adj1" fmla="val -27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BDEF3A9-C8A4-42A7-BF1D-9E6B9C2F7D41}"/>
              </a:ext>
            </a:extLst>
          </p:cNvPr>
          <p:cNvSpPr/>
          <p:nvPr/>
        </p:nvSpPr>
        <p:spPr>
          <a:xfrm>
            <a:off x="7795648" y="2316997"/>
            <a:ext cx="1864366" cy="6913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アンケート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ここに入れる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484A889-19D5-45AB-87D0-1DFDAFC0D2C1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452484" y="2662695"/>
            <a:ext cx="343164" cy="846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8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D6F0CB4-2446-4A9C-9954-E7CBA30FA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37260"/>
              </p:ext>
            </p:extLst>
          </p:nvPr>
        </p:nvGraphicFramePr>
        <p:xfrm>
          <a:off x="288010" y="775673"/>
          <a:ext cx="10515600" cy="4751820"/>
        </p:xfrm>
        <a:graphic>
          <a:graphicData uri="http://schemas.openxmlformats.org/drawingml/2006/table">
            <a:tbl>
              <a:tblPr/>
              <a:tblGrid>
                <a:gridCol w="394815">
                  <a:extLst>
                    <a:ext uri="{9D8B030D-6E8A-4147-A177-3AD203B41FA5}">
                      <a16:colId xmlns:a16="http://schemas.microsoft.com/office/drawing/2014/main" val="1444832328"/>
                    </a:ext>
                  </a:extLst>
                </a:gridCol>
                <a:gridCol w="1177133">
                  <a:extLst>
                    <a:ext uri="{9D8B030D-6E8A-4147-A177-3AD203B41FA5}">
                      <a16:colId xmlns:a16="http://schemas.microsoft.com/office/drawing/2014/main" val="3566817823"/>
                    </a:ext>
                  </a:extLst>
                </a:gridCol>
                <a:gridCol w="1177133">
                  <a:extLst>
                    <a:ext uri="{9D8B030D-6E8A-4147-A177-3AD203B41FA5}">
                      <a16:colId xmlns:a16="http://schemas.microsoft.com/office/drawing/2014/main" val="1256289032"/>
                    </a:ext>
                  </a:extLst>
                </a:gridCol>
                <a:gridCol w="5183772">
                  <a:extLst>
                    <a:ext uri="{9D8B030D-6E8A-4147-A177-3AD203B41FA5}">
                      <a16:colId xmlns:a16="http://schemas.microsoft.com/office/drawing/2014/main" val="394114851"/>
                    </a:ext>
                  </a:extLst>
                </a:gridCol>
                <a:gridCol w="2582747">
                  <a:extLst>
                    <a:ext uri="{9D8B030D-6E8A-4147-A177-3AD203B41FA5}">
                      <a16:colId xmlns:a16="http://schemas.microsoft.com/office/drawing/2014/main" val="1248954586"/>
                    </a:ext>
                  </a:extLst>
                </a:gridCol>
              </a:tblGrid>
              <a:tr h="137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企業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カテゴリ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質問内容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60816"/>
                  </a:ext>
                </a:extLst>
              </a:tr>
              <a:tr h="16453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CSPFC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全体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スマートシティで一番注力して欲しい支援サービスは？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１．見守り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２．ヘルスケア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医療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３．子育て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４．買物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５．デジタル教育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６．観光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７．キャッシュレス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８．交通・移動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９．環境整備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１０．行政手続き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１１．防災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１２．地域交流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113512"/>
                  </a:ext>
                </a:extLst>
              </a:tr>
              <a:tr h="16453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CSPFC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全体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スマートシティで次に注力して欲しい支援サービスは？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１．見守り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２．ヘルスケア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医療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３．子育て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４．買物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５．デジタル教育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６．観光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７．キャッシュレス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８．交通・移動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９．環境整備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１０．行政手続き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１１．防災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１２．地域交流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816293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CSPFC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全体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サービスを受ける上で使いたい装置はなんですか？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１．電話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２．スマートフォン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３．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TV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73887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CSPFC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全体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スマートシティサービスへの参加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１．イベントがあれば参加したい</a:t>
                      </a:r>
                      <a:b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２．一緒に手伝いたい街づくりをしたい</a:t>
                      </a:r>
                      <a:b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３．特に無し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1122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ED0FB7-8D56-4801-BBD5-2B18F4A0BAB2}"/>
              </a:ext>
            </a:extLst>
          </p:cNvPr>
          <p:cNvSpPr txBox="1"/>
          <p:nvPr/>
        </p:nvSpPr>
        <p:spPr>
          <a:xfrm>
            <a:off x="1518834" y="697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住民アンケート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C90ED0-10B4-4DE4-B3F7-B73E5C5E8CA0}"/>
              </a:ext>
            </a:extLst>
          </p:cNvPr>
          <p:cNvSpPr txBox="1"/>
          <p:nvPr/>
        </p:nvSpPr>
        <p:spPr>
          <a:xfrm>
            <a:off x="596684" y="581558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詳細は別途、住民アンケート表</a:t>
            </a:r>
            <a:r>
              <a:rPr kumimoji="1" lang="en-US" altLang="ja-JP" dirty="0"/>
              <a:t>.xlsx</a:t>
            </a:r>
            <a:r>
              <a:rPr kumimoji="1" lang="ja-JP" altLang="en-US" dirty="0"/>
              <a:t>にて</a:t>
            </a:r>
          </a:p>
        </p:txBody>
      </p:sp>
    </p:spTree>
    <p:extLst>
      <p:ext uri="{BB962C8B-B14F-4D97-AF65-F5344CB8AC3E}">
        <p14:creationId xmlns:p14="http://schemas.microsoft.com/office/powerpoint/2010/main" val="51547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966BA5-7369-4B2F-AFEB-48BF19892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18776" r="27046" b="11434"/>
          <a:stretch/>
        </p:blipFill>
        <p:spPr>
          <a:xfrm>
            <a:off x="705172" y="1282078"/>
            <a:ext cx="7935837" cy="52519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3BA391-45A3-48ED-8348-B9C8A52CFB9B}"/>
              </a:ext>
            </a:extLst>
          </p:cNvPr>
          <p:cNvSpPr txBox="1"/>
          <p:nvPr/>
        </p:nvSpPr>
        <p:spPr>
          <a:xfrm>
            <a:off x="278969" y="74391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JP-Link</a:t>
            </a:r>
            <a:r>
              <a:rPr kumimoji="1" lang="ja-JP" altLang="en-US" dirty="0"/>
              <a:t>利用サイト概要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4B330C-80DA-42B8-8651-A5440B34332A}"/>
              </a:ext>
            </a:extLst>
          </p:cNvPr>
          <p:cNvSpPr txBox="1"/>
          <p:nvPr/>
        </p:nvSpPr>
        <p:spPr>
          <a:xfrm>
            <a:off x="8734364" y="2498834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作業を各プロセスごとに</a:t>
            </a:r>
            <a:endParaRPr kumimoji="1" lang="en-US" altLang="ja-JP" dirty="0"/>
          </a:p>
          <a:p>
            <a:r>
              <a:rPr kumimoji="1" lang="ja-JP" altLang="en-US" dirty="0"/>
              <a:t>可視化し、何をすれば良いか</a:t>
            </a:r>
            <a:endParaRPr kumimoji="1" lang="en-US" altLang="ja-JP" dirty="0"/>
          </a:p>
          <a:p>
            <a:r>
              <a:rPr kumimoji="1" lang="ja-JP" altLang="en-US" dirty="0"/>
              <a:t>把握が簡単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88820B-4C15-4D84-8B7D-E3DB707754C3}"/>
              </a:ext>
            </a:extLst>
          </p:cNvPr>
          <p:cNvSpPr txBox="1"/>
          <p:nvPr/>
        </p:nvSpPr>
        <p:spPr>
          <a:xfrm>
            <a:off x="1583172" y="10550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JP-Link</a:t>
            </a:r>
            <a:r>
              <a:rPr kumimoji="1" lang="ja-JP" altLang="en-US" dirty="0">
                <a:solidFill>
                  <a:schemeClr val="bg1"/>
                </a:solidFill>
              </a:rPr>
              <a:t>利用イメージ（開発中画面）</a:t>
            </a:r>
          </a:p>
        </p:txBody>
      </p:sp>
    </p:spTree>
    <p:extLst>
      <p:ext uri="{BB962C8B-B14F-4D97-AF65-F5344CB8AC3E}">
        <p14:creationId xmlns:p14="http://schemas.microsoft.com/office/powerpoint/2010/main" val="401734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3E5D85-5DFA-42BB-9877-28CF73160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7" t="18846" r="22076" b="11689"/>
          <a:stretch/>
        </p:blipFill>
        <p:spPr>
          <a:xfrm>
            <a:off x="64665" y="874985"/>
            <a:ext cx="9149797" cy="55784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24C1E0-3CB6-436D-B3A1-ACB9F5D02255}"/>
              </a:ext>
            </a:extLst>
          </p:cNvPr>
          <p:cNvSpPr txBox="1"/>
          <p:nvPr/>
        </p:nvSpPr>
        <p:spPr>
          <a:xfrm>
            <a:off x="8403288" y="2041634"/>
            <a:ext cx="364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法人間の接続</a:t>
            </a:r>
            <a:endParaRPr kumimoji="1" lang="en-US" altLang="ja-JP" dirty="0"/>
          </a:p>
          <a:p>
            <a:r>
              <a:rPr kumimoji="1" lang="ja-JP" altLang="en-US" dirty="0"/>
              <a:t>自動⇒企業が選べる状態に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＊データ連携を誰としたいか指定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3EFDE2-6622-44E0-953A-A2BDD63AB462}"/>
              </a:ext>
            </a:extLst>
          </p:cNvPr>
          <p:cNvSpPr txBox="1"/>
          <p:nvPr/>
        </p:nvSpPr>
        <p:spPr>
          <a:xfrm>
            <a:off x="1583172" y="10550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JP-Link</a:t>
            </a:r>
            <a:r>
              <a:rPr kumimoji="1" lang="ja-JP" altLang="en-US" dirty="0">
                <a:solidFill>
                  <a:schemeClr val="bg1"/>
                </a:solidFill>
              </a:rPr>
              <a:t>利用イメージ（開発中画面）</a:t>
            </a:r>
          </a:p>
        </p:txBody>
      </p:sp>
    </p:spTree>
    <p:extLst>
      <p:ext uri="{BB962C8B-B14F-4D97-AF65-F5344CB8AC3E}">
        <p14:creationId xmlns:p14="http://schemas.microsoft.com/office/powerpoint/2010/main" val="25534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625E3C6-442A-4DC0-BCFD-6AB960F06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" t="26214" r="27961" b="7345"/>
          <a:stretch/>
        </p:blipFill>
        <p:spPr>
          <a:xfrm>
            <a:off x="356461" y="1026401"/>
            <a:ext cx="9887917" cy="560867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15B59B-9107-49A4-BC06-53587086896C}"/>
              </a:ext>
            </a:extLst>
          </p:cNvPr>
          <p:cNvSpPr txBox="1"/>
          <p:nvPr/>
        </p:nvSpPr>
        <p:spPr>
          <a:xfrm>
            <a:off x="1545336" y="73152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今週から以下作成を行います。</a:t>
            </a:r>
            <a:r>
              <a:rPr kumimoji="1" lang="en-US" altLang="ja-JP" dirty="0">
                <a:solidFill>
                  <a:schemeClr val="bg1"/>
                </a:solidFill>
              </a:rPr>
              <a:t>OZ1</a:t>
            </a:r>
            <a:r>
              <a:rPr kumimoji="1" lang="ja-JP" altLang="en-US" dirty="0">
                <a:solidFill>
                  <a:schemeClr val="bg1"/>
                </a:solidFill>
              </a:rPr>
              <a:t>、</a:t>
            </a:r>
            <a:r>
              <a:rPr kumimoji="1" lang="en-US" altLang="ja-JP" dirty="0">
                <a:solidFill>
                  <a:schemeClr val="bg1"/>
                </a:solidFill>
              </a:rPr>
              <a:t>NESIC</a:t>
            </a:r>
            <a:r>
              <a:rPr kumimoji="1" lang="ja-JP" altLang="en-US" dirty="0">
                <a:solidFill>
                  <a:schemeClr val="bg1"/>
                </a:solidFill>
              </a:rPr>
              <a:t>、三井住友海上の指示に従い作成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C0D8D7-3F5E-4D91-99C3-86857EFB5073}"/>
              </a:ext>
            </a:extLst>
          </p:cNvPr>
          <p:cNvSpPr txBox="1"/>
          <p:nvPr/>
        </p:nvSpPr>
        <p:spPr>
          <a:xfrm>
            <a:off x="356461" y="549776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CSPFC</a:t>
            </a:r>
            <a:r>
              <a:rPr kumimoji="1" lang="ja-JP" altLang="en-US" dirty="0"/>
              <a:t>会員企業</a:t>
            </a:r>
            <a:r>
              <a:rPr kumimoji="1" lang="ja-JP" altLang="en-US" b="1" dirty="0"/>
              <a:t>（提出：今週中！！　</a:t>
            </a:r>
            <a:r>
              <a:rPr kumimoji="1" lang="ja-JP" altLang="en-US" b="1" dirty="0">
                <a:solidFill>
                  <a:srgbClr val="FF0000"/>
                </a:solidFill>
              </a:rPr>
              <a:t>契約終わっている企業は必須</a:t>
            </a:r>
            <a:r>
              <a:rPr kumimoji="1" lang="ja-JP" altLang="en-US" b="1" dirty="0"/>
              <a:t>！！）</a:t>
            </a:r>
          </a:p>
        </p:txBody>
      </p:sp>
    </p:spTree>
    <p:extLst>
      <p:ext uri="{BB962C8B-B14F-4D97-AF65-F5344CB8AC3E}">
        <p14:creationId xmlns:p14="http://schemas.microsoft.com/office/powerpoint/2010/main" val="406946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EBA0A4-9FB3-4CDA-844E-1BFFA528F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7" t="22266" r="35110" b="10000"/>
          <a:stretch/>
        </p:blipFill>
        <p:spPr>
          <a:xfrm>
            <a:off x="6431797" y="1634417"/>
            <a:ext cx="3815208" cy="49568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424BD04-1CC4-40FD-A972-04255FBB9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30" t="14251" r="31879" b="3866"/>
          <a:stretch/>
        </p:blipFill>
        <p:spPr>
          <a:xfrm>
            <a:off x="1379349" y="1634417"/>
            <a:ext cx="3750590" cy="508457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2D69E5-8561-49C5-AD91-D37352575E38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再委託承認申請書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6ACFEE-0363-47FE-A80B-AA02FEED4695}"/>
              </a:ext>
            </a:extLst>
          </p:cNvPr>
          <p:cNvSpPr txBox="1"/>
          <p:nvPr/>
        </p:nvSpPr>
        <p:spPr>
          <a:xfrm>
            <a:off x="162733" y="589264"/>
            <a:ext cx="11495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ＣＳＰＦＣ⇔発注先企業（ＯＺ１，ＮＥＳＩＣ、三井住友海上）</a:t>
            </a:r>
            <a:endParaRPr kumimoji="1" lang="en-US" altLang="ja-JP" dirty="0"/>
          </a:p>
          <a:p>
            <a:r>
              <a:rPr kumimoji="1" lang="ja-JP" altLang="en-US" dirty="0"/>
              <a:t>　　　　　　発注先企業から</a:t>
            </a:r>
            <a:r>
              <a:rPr kumimoji="1" lang="en-US" altLang="ja-JP" dirty="0"/>
              <a:t>2</a:t>
            </a:r>
            <a:r>
              <a:rPr kumimoji="1" lang="ja-JP" altLang="en-US" dirty="0"/>
              <a:t>次受企業に発注する前にＣＳＰＦＣ 代表理事宛に提出し承認を得てください。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86561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3EAF467-22A5-41E4-BA49-B994F135D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3" t="8014" r="31818" b="4182"/>
          <a:stretch/>
        </p:blipFill>
        <p:spPr>
          <a:xfrm>
            <a:off x="1720781" y="721923"/>
            <a:ext cx="4442691" cy="58189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AB3553-1163-4730-8D84-BFB497CB1E89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再委託承認申請書</a:t>
            </a:r>
            <a:r>
              <a:rPr lang="ja-JP" altLang="en-US" dirty="0">
                <a:solidFill>
                  <a:schemeClr val="bg1"/>
                </a:solidFill>
              </a:rPr>
              <a:t>（記載例）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C7DFD8-6FDD-4719-B4AC-CE3C5583BEB8}"/>
              </a:ext>
            </a:extLst>
          </p:cNvPr>
          <p:cNvCxnSpPr>
            <a:cxnSpLocks/>
          </p:cNvCxnSpPr>
          <p:nvPr/>
        </p:nvCxnSpPr>
        <p:spPr>
          <a:xfrm>
            <a:off x="5128609" y="1375357"/>
            <a:ext cx="1682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D9F0D1-52E7-41CE-B291-7D0E1169383A}"/>
              </a:ext>
            </a:extLst>
          </p:cNvPr>
          <p:cNvSpPr txBox="1"/>
          <p:nvPr/>
        </p:nvSpPr>
        <p:spPr>
          <a:xfrm>
            <a:off x="6983432" y="119069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CSPFC</a:t>
            </a:r>
            <a:r>
              <a:rPr kumimoji="1" lang="ja-JP" altLang="en-US" dirty="0"/>
              <a:t>代表理事宛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776A518-9DDD-4551-83A8-B49791DD08C4}"/>
              </a:ext>
            </a:extLst>
          </p:cNvPr>
          <p:cNvCxnSpPr>
            <a:cxnSpLocks/>
          </p:cNvCxnSpPr>
          <p:nvPr/>
        </p:nvCxnSpPr>
        <p:spPr>
          <a:xfrm>
            <a:off x="6163472" y="1845472"/>
            <a:ext cx="648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E86B6AE-899A-4004-AF02-2D36D6F91FC2}"/>
              </a:ext>
            </a:extLst>
          </p:cNvPr>
          <p:cNvSpPr txBox="1"/>
          <p:nvPr/>
        </p:nvSpPr>
        <p:spPr>
          <a:xfrm>
            <a:off x="6983432" y="166080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提出企業名</a:t>
            </a:r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A061F34D-7AE5-4357-A7A3-A32454B75B6E}"/>
              </a:ext>
            </a:extLst>
          </p:cNvPr>
          <p:cNvSpPr/>
          <p:nvPr/>
        </p:nvSpPr>
        <p:spPr>
          <a:xfrm>
            <a:off x="6386077" y="2828440"/>
            <a:ext cx="425428" cy="2638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9719C0-6706-45D6-A6EB-780F2E890966}"/>
              </a:ext>
            </a:extLst>
          </p:cNvPr>
          <p:cNvSpPr txBox="1"/>
          <p:nvPr/>
        </p:nvSpPr>
        <p:spPr>
          <a:xfrm>
            <a:off x="7034110" y="396312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外注執行体制図とも合わせる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8E60C7A-5078-49EC-884B-4A115504FF66}"/>
              </a:ext>
            </a:extLst>
          </p:cNvPr>
          <p:cNvCxnSpPr>
            <a:cxnSpLocks/>
          </p:cNvCxnSpPr>
          <p:nvPr/>
        </p:nvCxnSpPr>
        <p:spPr>
          <a:xfrm>
            <a:off x="6163471" y="3353974"/>
            <a:ext cx="648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840660-BFDD-4F93-85B9-3AA3E0E3B4E7}"/>
              </a:ext>
            </a:extLst>
          </p:cNvPr>
          <p:cNvSpPr txBox="1"/>
          <p:nvPr/>
        </p:nvSpPr>
        <p:spPr>
          <a:xfrm>
            <a:off x="7031526" y="312367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契約書記載内容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63DF3A4-3E43-4C70-BC7B-8E6823638E27}"/>
              </a:ext>
            </a:extLst>
          </p:cNvPr>
          <p:cNvCxnSpPr>
            <a:cxnSpLocks/>
          </p:cNvCxnSpPr>
          <p:nvPr/>
        </p:nvCxnSpPr>
        <p:spPr>
          <a:xfrm>
            <a:off x="6163470" y="5784625"/>
            <a:ext cx="648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956036-5D73-4977-B28D-EEA7C67042A3}"/>
              </a:ext>
            </a:extLst>
          </p:cNvPr>
          <p:cNvSpPr txBox="1"/>
          <p:nvPr/>
        </p:nvSpPr>
        <p:spPr>
          <a:xfrm>
            <a:off x="6983432" y="55528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選定理由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3C4C25-650C-434C-9A58-FE207131F78F}"/>
              </a:ext>
            </a:extLst>
          </p:cNvPr>
          <p:cNvCxnSpPr>
            <a:cxnSpLocks/>
          </p:cNvCxnSpPr>
          <p:nvPr/>
        </p:nvCxnSpPr>
        <p:spPr>
          <a:xfrm>
            <a:off x="6163469" y="6378727"/>
            <a:ext cx="648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EB165AE-971D-428E-A8A3-9F2C3CA928C9}"/>
              </a:ext>
            </a:extLst>
          </p:cNvPr>
          <p:cNvSpPr txBox="1"/>
          <p:nvPr/>
        </p:nvSpPr>
        <p:spPr>
          <a:xfrm>
            <a:off x="6983432" y="61940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固定</a:t>
            </a:r>
          </a:p>
        </p:txBody>
      </p:sp>
    </p:spTree>
    <p:extLst>
      <p:ext uri="{BB962C8B-B14F-4D97-AF65-F5344CB8AC3E}">
        <p14:creationId xmlns:p14="http://schemas.microsoft.com/office/powerpoint/2010/main" val="403064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3D53DA-9930-4D5D-8D7F-05BC74BD0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1" t="11429" r="15499" b="10588"/>
          <a:stretch/>
        </p:blipFill>
        <p:spPr>
          <a:xfrm>
            <a:off x="683877" y="614722"/>
            <a:ext cx="9628096" cy="61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123B8A-D8E4-49D9-9A99-B60168F6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2" t="11067" r="13078" b="3066"/>
          <a:stretch/>
        </p:blipFill>
        <p:spPr>
          <a:xfrm>
            <a:off x="880510" y="1267866"/>
            <a:ext cx="6637716" cy="46565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BEBA64-5501-48B0-88E5-F54ABD46701D}"/>
              </a:ext>
            </a:extLst>
          </p:cNvPr>
          <p:cNvSpPr txBox="1"/>
          <p:nvPr/>
        </p:nvSpPr>
        <p:spPr>
          <a:xfrm>
            <a:off x="7518226" y="2153523"/>
            <a:ext cx="467377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b="0" i="0" u="none" strike="noStrike" baseline="0" dirty="0">
                <a:latin typeface="MS-Mincho"/>
              </a:rPr>
              <a:t>（２）中間検査</a:t>
            </a:r>
          </a:p>
          <a:p>
            <a:pPr algn="l"/>
            <a:r>
              <a:rPr lang="ja-JP" altLang="en-US" sz="1200" b="0" i="0" u="none" strike="noStrike" baseline="0" dirty="0">
                <a:latin typeface="MS-Mincho"/>
              </a:rPr>
              <a:t>当該補助事業終了前に行う検査で、補助事業期間中に実施することで、下記（３）の額の確定検査の負荷の分散及び誤認識、誤処理等の速やかな是正等を目的としています。</a:t>
            </a:r>
          </a:p>
          <a:p>
            <a:pPr algn="l"/>
            <a:r>
              <a:rPr lang="ja-JP" altLang="en-US" sz="1200" b="0" i="0" u="none" strike="noStrike" baseline="0" dirty="0">
                <a:latin typeface="MS-Mincho"/>
              </a:rPr>
              <a:t>中間検査において確認する事項は次のとおりです。</a:t>
            </a:r>
          </a:p>
          <a:p>
            <a:pPr algn="l"/>
            <a:r>
              <a:rPr lang="ja-JP" altLang="en-US" sz="1200" b="0" i="0" u="none" strike="noStrike" baseline="0" dirty="0">
                <a:latin typeface="MS-Mincho"/>
              </a:rPr>
              <a:t>① 中間検査時における補助事業の進捗状況等の確認</a:t>
            </a:r>
          </a:p>
          <a:p>
            <a:pPr algn="l"/>
            <a:r>
              <a:rPr lang="ja-JP" altLang="en-US" sz="1200" b="0" i="0" u="none" strike="noStrike" baseline="0" dirty="0">
                <a:latin typeface="MS-Mincho"/>
              </a:rPr>
              <a:t>② 中間検査時における関係資料の作成・整理状況の確認</a:t>
            </a:r>
          </a:p>
          <a:p>
            <a:pPr algn="l"/>
            <a:r>
              <a:rPr lang="ja-JP" altLang="en-US" sz="1200" b="0" i="0" u="none" strike="noStrike" baseline="0" dirty="0">
                <a:latin typeface="MS-Mincho"/>
              </a:rPr>
              <a:t>③ 中間検査時における経理処理の正確性の確認</a:t>
            </a:r>
            <a:endParaRPr lang="ja-JP" altLang="en-US" sz="12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DC43EBE-F6C0-4548-BEED-EB6FEE1A8CCF}"/>
              </a:ext>
            </a:extLst>
          </p:cNvPr>
          <p:cNvSpPr/>
          <p:nvPr/>
        </p:nvSpPr>
        <p:spPr>
          <a:xfrm>
            <a:off x="2864654" y="1913321"/>
            <a:ext cx="292355" cy="373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現在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A6BC67-AA23-4F76-BA25-C18A0184B245}"/>
              </a:ext>
            </a:extLst>
          </p:cNvPr>
          <p:cNvSpPr txBox="1"/>
          <p:nvPr/>
        </p:nvSpPr>
        <p:spPr>
          <a:xfrm>
            <a:off x="4134010" y="163632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3/11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123F23-8897-4E23-B48E-A78FECD64AF0}"/>
              </a:ext>
            </a:extLst>
          </p:cNvPr>
          <p:cNvSpPr txBox="1"/>
          <p:nvPr/>
        </p:nvSpPr>
        <p:spPr>
          <a:xfrm>
            <a:off x="3256750" y="163632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 dirty="0"/>
              <a:t>月中旬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D6784B-7AC9-44CB-917C-29B4ADEC7805}"/>
              </a:ext>
            </a:extLst>
          </p:cNvPr>
          <p:cNvSpPr txBox="1"/>
          <p:nvPr/>
        </p:nvSpPr>
        <p:spPr>
          <a:xfrm>
            <a:off x="2456434" y="163632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12</a:t>
            </a:r>
            <a:r>
              <a:rPr kumimoji="1" lang="ja-JP" altLang="en-US" sz="1200" dirty="0"/>
              <a:t>月頃</a:t>
            </a:r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F487E980-4745-4FDF-AC72-13B2DA53E63B}"/>
              </a:ext>
            </a:extLst>
          </p:cNvPr>
          <p:cNvSpPr/>
          <p:nvPr/>
        </p:nvSpPr>
        <p:spPr>
          <a:xfrm>
            <a:off x="1544491" y="5409560"/>
            <a:ext cx="245889" cy="5993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328F6E7-A0FE-429F-94B8-2D6C2D968AEE}"/>
              </a:ext>
            </a:extLst>
          </p:cNvPr>
          <p:cNvSpPr/>
          <p:nvPr/>
        </p:nvSpPr>
        <p:spPr>
          <a:xfrm>
            <a:off x="1483018" y="6008914"/>
            <a:ext cx="2043953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OSPF</a:t>
            </a:r>
            <a:r>
              <a:rPr kumimoji="1" lang="ja-JP" altLang="en-US" dirty="0"/>
              <a:t>報告会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002888-A18E-45CD-8C4D-450449973482}"/>
              </a:ext>
            </a:extLst>
          </p:cNvPr>
          <p:cNvSpPr txBox="1"/>
          <p:nvPr/>
        </p:nvSpPr>
        <p:spPr>
          <a:xfrm>
            <a:off x="1467214" y="654679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10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27</a:t>
            </a:r>
            <a:r>
              <a:rPr kumimoji="1" lang="ja-JP" altLang="en-US" sz="1200" dirty="0"/>
              <a:t>日頃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19353F-E678-424E-80F6-D7A3ECBE96F0}"/>
              </a:ext>
            </a:extLst>
          </p:cNvPr>
          <p:cNvSpPr txBox="1"/>
          <p:nvPr/>
        </p:nvSpPr>
        <p:spPr>
          <a:xfrm>
            <a:off x="5769428" y="1636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4</a:t>
            </a:r>
            <a:r>
              <a:rPr kumimoji="1" lang="ja-JP" altLang="en-US" sz="1200" dirty="0"/>
              <a:t>月</a:t>
            </a:r>
          </a:p>
        </p:txBody>
      </p:sp>
      <p:sp>
        <p:nvSpPr>
          <p:cNvPr id="15" name="矢印: 上 14">
            <a:extLst>
              <a:ext uri="{FF2B5EF4-FFF2-40B4-BE49-F238E27FC236}">
                <a16:creationId xmlns:a16="http://schemas.microsoft.com/office/drawing/2014/main" id="{13EC642C-839A-468B-8AB1-45478F0441B6}"/>
              </a:ext>
            </a:extLst>
          </p:cNvPr>
          <p:cNvSpPr/>
          <p:nvPr/>
        </p:nvSpPr>
        <p:spPr>
          <a:xfrm rot="10800000">
            <a:off x="1900540" y="1313967"/>
            <a:ext cx="245889" cy="5993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4A41F7C-47B0-4228-A080-B01590C97B62}"/>
              </a:ext>
            </a:extLst>
          </p:cNvPr>
          <p:cNvSpPr/>
          <p:nvPr/>
        </p:nvSpPr>
        <p:spPr>
          <a:xfrm>
            <a:off x="1058812" y="964534"/>
            <a:ext cx="2043953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調達申請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BA1FCC-D44D-4B7A-808F-4513907845A3}"/>
              </a:ext>
            </a:extLst>
          </p:cNvPr>
          <p:cNvSpPr txBox="1"/>
          <p:nvPr/>
        </p:nvSpPr>
        <p:spPr>
          <a:xfrm>
            <a:off x="73969" y="578570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並行して</a:t>
            </a:r>
            <a:endParaRPr kumimoji="1" lang="en-US" altLang="ja-JP" sz="1200" dirty="0"/>
          </a:p>
          <a:p>
            <a:r>
              <a:rPr kumimoji="1" lang="ja-JP" altLang="en-US" sz="1200" dirty="0"/>
              <a:t>豊能町予算</a:t>
            </a:r>
            <a:endParaRPr kumimoji="1" lang="en-US" altLang="ja-JP" sz="1200" dirty="0"/>
          </a:p>
          <a:p>
            <a:r>
              <a:rPr kumimoji="1" lang="en-US" altLang="ja-JP" sz="1200" dirty="0"/>
              <a:t>9</a:t>
            </a:r>
            <a:r>
              <a:rPr kumimoji="1" lang="ja-JP" altLang="en-US" sz="1200" dirty="0"/>
              <a:t>月末まで</a:t>
            </a:r>
          </a:p>
        </p:txBody>
      </p:sp>
    </p:spTree>
    <p:extLst>
      <p:ext uri="{BB962C8B-B14F-4D97-AF65-F5344CB8AC3E}">
        <p14:creationId xmlns:p14="http://schemas.microsoft.com/office/powerpoint/2010/main" val="266338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FEDE0C-9851-4FB3-965E-20A85129B5CF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スマホ教室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F83559-1E15-4F04-86D1-74456B3D7442}"/>
              </a:ext>
            </a:extLst>
          </p:cNvPr>
          <p:cNvSpPr txBox="1"/>
          <p:nvPr/>
        </p:nvSpPr>
        <p:spPr>
          <a:xfrm>
            <a:off x="489803" y="61316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参加人数</a:t>
            </a:r>
            <a:r>
              <a:rPr kumimoji="1" lang="en-US" altLang="ja-JP" dirty="0"/>
              <a:t>119</a:t>
            </a:r>
            <a:r>
              <a:rPr kumimoji="1" lang="ja-JP" altLang="en-US" dirty="0"/>
              <a:t>名＋（確認中</a:t>
            </a:r>
            <a:r>
              <a:rPr kumimoji="1" lang="en-US" altLang="ja-JP" dirty="0"/>
              <a:t>4</a:t>
            </a:r>
            <a:r>
              <a:rPr kumimoji="1" lang="ja-JP" altLang="en-US" dirty="0"/>
              <a:t>人）＝</a:t>
            </a:r>
            <a:r>
              <a:rPr kumimoji="1" lang="en-US" altLang="ja-JP" dirty="0"/>
              <a:t>123</a:t>
            </a:r>
            <a:r>
              <a:rPr kumimoji="1" lang="ja-JP" altLang="en-US" dirty="0"/>
              <a:t>名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195</a:t>
            </a:r>
            <a:r>
              <a:rPr kumimoji="1" lang="ja-JP" altLang="en-US" dirty="0"/>
              <a:t>人枠）</a:t>
            </a:r>
          </a:p>
        </p:txBody>
      </p:sp>
      <p:pic>
        <p:nvPicPr>
          <p:cNvPr id="1026" name="Picture 2" descr="写真を開く">
            <a:extLst>
              <a:ext uri="{FF2B5EF4-FFF2-40B4-BE49-F238E27FC236}">
                <a16:creationId xmlns:a16="http://schemas.microsoft.com/office/drawing/2014/main" id="{0AF04DF3-1949-4FD3-9D6B-E4D92824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" y="1441864"/>
            <a:ext cx="3564611" cy="50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93C67C-681B-4EA8-8F1B-25030CA8FEB0}"/>
              </a:ext>
            </a:extLst>
          </p:cNvPr>
          <p:cNvSpPr txBox="1"/>
          <p:nvPr/>
        </p:nvSpPr>
        <p:spPr>
          <a:xfrm>
            <a:off x="6022794" y="843677"/>
            <a:ext cx="41088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Code for Osaka</a:t>
            </a:r>
            <a:r>
              <a:rPr kumimoji="1" lang="ja-JP" altLang="en-US" b="1" dirty="0"/>
              <a:t>からのスマホ教室内容</a:t>
            </a:r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b="1" dirty="0"/>
              <a:t>＋</a:t>
            </a:r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b="1" dirty="0"/>
              <a:t>スマートシティ説明</a:t>
            </a:r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b="1" dirty="0"/>
              <a:t>＋</a:t>
            </a:r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b="1" dirty="0"/>
              <a:t>アンケート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36F2FF-219C-4864-BEBA-9C12FA80C0B1}"/>
              </a:ext>
            </a:extLst>
          </p:cNvPr>
          <p:cNvSpPr txBox="1"/>
          <p:nvPr/>
        </p:nvSpPr>
        <p:spPr>
          <a:xfrm>
            <a:off x="4301341" y="3589446"/>
            <a:ext cx="73404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住民アンケートは非常に重要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kumimoji="1" lang="ja-JP" altLang="en-US" dirty="0"/>
              <a:t>　自治体と企業主体でサービスを考えると、住民意見の反映が難しい</a:t>
            </a:r>
            <a:endParaRPr kumimoji="1" lang="en-US" altLang="ja-JP" dirty="0"/>
          </a:p>
          <a:p>
            <a:r>
              <a:rPr kumimoji="1" lang="ja-JP" altLang="en-US" dirty="0"/>
              <a:t>　幅広く住民意見を聞く事で、その町の課題の再確認が可能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アンケートの進め方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dirty="0"/>
              <a:t>　１．住民課題を幅広く聞く</a:t>
            </a:r>
            <a:endParaRPr kumimoji="1" lang="en-US" altLang="ja-JP" dirty="0"/>
          </a:p>
          <a:p>
            <a:r>
              <a:rPr kumimoji="1" lang="ja-JP" altLang="en-US" dirty="0"/>
              <a:t>　２．スマートシティサービスを体験してもらう</a:t>
            </a:r>
            <a:endParaRPr kumimoji="1" lang="en-US" altLang="ja-JP" dirty="0"/>
          </a:p>
          <a:p>
            <a:r>
              <a:rPr kumimoji="1" lang="ja-JP" altLang="en-US" dirty="0"/>
              <a:t>　３．満足度と改善点を確認</a:t>
            </a:r>
          </a:p>
        </p:txBody>
      </p:sp>
    </p:spTree>
    <p:extLst>
      <p:ext uri="{BB962C8B-B14F-4D97-AF65-F5344CB8AC3E}">
        <p14:creationId xmlns:p14="http://schemas.microsoft.com/office/powerpoint/2010/main" val="350032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2430DA-6FC4-4A66-9D8E-4EB93025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2343" r="22955" b="2902"/>
          <a:stretch/>
        </p:blipFill>
        <p:spPr>
          <a:xfrm>
            <a:off x="434109" y="1711717"/>
            <a:ext cx="7289396" cy="49246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A1AF79-7C9D-4B68-A777-3E62448685FC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豊能アプリ　アルファー版リリース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05AF53-8136-433E-B7C4-A68CFE33217A}"/>
              </a:ext>
            </a:extLst>
          </p:cNvPr>
          <p:cNvSpPr txBox="1"/>
          <p:nvPr/>
        </p:nvSpPr>
        <p:spPr>
          <a:xfrm>
            <a:off x="162733" y="589264"/>
            <a:ext cx="653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　アルファー版リリース（Ｗｅｂアプリ）</a:t>
            </a:r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月初旬　ベーター版リリース（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ネイティブアプリ＋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ID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連携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月初旬　商用版リリース（データ連携対応）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2FA4FE-1A03-4756-8A0A-02218A946459}"/>
              </a:ext>
            </a:extLst>
          </p:cNvPr>
          <p:cNvSpPr txBox="1"/>
          <p:nvPr/>
        </p:nvSpPr>
        <p:spPr>
          <a:xfrm>
            <a:off x="7823200" y="1647062"/>
            <a:ext cx="4224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ネイティブアプリ</a:t>
            </a:r>
            <a:r>
              <a:rPr kumimoji="1" lang="ja-JP" altLang="en-US" dirty="0"/>
              <a:t>に向けて</a:t>
            </a:r>
            <a:endParaRPr kumimoji="1" lang="en-US" altLang="ja-JP" dirty="0"/>
          </a:p>
          <a:p>
            <a:r>
              <a:rPr kumimoji="1" lang="ja-JP" altLang="en-US" dirty="0"/>
              <a:t>　・ネイティブアプリ提供会社</a:t>
            </a:r>
            <a:endParaRPr kumimoji="1" lang="en-US" altLang="ja-JP" dirty="0"/>
          </a:p>
          <a:p>
            <a:r>
              <a:rPr kumimoji="1" lang="ja-JP" altLang="en-US" dirty="0"/>
              <a:t>　　　　</a:t>
            </a:r>
            <a:r>
              <a:rPr kumimoji="1" lang="en-US" altLang="ja-JP" dirty="0" err="1"/>
              <a:t>Deeplink</a:t>
            </a:r>
            <a:r>
              <a:rPr kumimoji="1" lang="en-US" altLang="ja-JP" dirty="0"/>
              <a:t>/</a:t>
            </a:r>
            <a:r>
              <a:rPr kumimoji="1" lang="ja-JP" altLang="en-US" dirty="0"/>
              <a:t>ユニバーサルリンク</a:t>
            </a:r>
            <a:endParaRPr kumimoji="1" lang="en-US" altLang="ja-JP" dirty="0"/>
          </a:p>
          <a:p>
            <a:r>
              <a:rPr kumimoji="1" lang="ja-JP" altLang="en-US" dirty="0"/>
              <a:t>　　　　を提出</a:t>
            </a:r>
            <a:endParaRPr kumimoji="1" lang="en-US" altLang="ja-JP" dirty="0"/>
          </a:p>
          <a:p>
            <a:r>
              <a:rPr kumimoji="1" lang="ja-JP" altLang="en-US" dirty="0"/>
              <a:t>　・Ｗｅｂサービス</a:t>
            </a:r>
            <a:br>
              <a:rPr kumimoji="1" lang="en-US" altLang="ja-JP" dirty="0"/>
            </a:br>
            <a:r>
              <a:rPr kumimoji="1" lang="ja-JP" altLang="en-US" dirty="0"/>
              <a:t>　　　　 ＵＲＬ</a:t>
            </a:r>
            <a:r>
              <a:rPr kumimoji="1" lang="en-US" altLang="ja-JP" dirty="0"/>
              <a:t>/</a:t>
            </a:r>
            <a:r>
              <a:rPr kumimoji="1" lang="ja-JP" altLang="en-US" dirty="0"/>
              <a:t>ＷｅｂＡＰＩ提出</a:t>
            </a:r>
          </a:p>
        </p:txBody>
      </p:sp>
    </p:spTree>
    <p:extLst>
      <p:ext uri="{BB962C8B-B14F-4D97-AF65-F5344CB8AC3E}">
        <p14:creationId xmlns:p14="http://schemas.microsoft.com/office/powerpoint/2010/main" val="3757269362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942825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2580</Words>
  <Application>Microsoft Office PowerPoint</Application>
  <PresentationFormat>ワイド画面</PresentationFormat>
  <Paragraphs>389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デザインの設定</vt:lpstr>
      <vt:lpstr>1_デザインの設定</vt:lpstr>
      <vt:lpstr>2_デザインの設定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396</cp:revision>
  <dcterms:created xsi:type="dcterms:W3CDTF">2020-10-01T23:40:24Z</dcterms:created>
  <dcterms:modified xsi:type="dcterms:W3CDTF">2021-12-03T06:03:22Z</dcterms:modified>
</cp:coreProperties>
</file>